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67" r:id="rId2"/>
    <p:sldId id="257" r:id="rId3"/>
    <p:sldId id="258" r:id="rId4"/>
    <p:sldId id="259" r:id="rId5"/>
    <p:sldId id="343" r:id="rId6"/>
    <p:sldId id="345" r:id="rId7"/>
    <p:sldId id="346" r:id="rId8"/>
    <p:sldId id="349" r:id="rId9"/>
    <p:sldId id="350" r:id="rId10"/>
    <p:sldId id="347" r:id="rId11"/>
    <p:sldId id="351" r:id="rId12"/>
    <p:sldId id="352" r:id="rId13"/>
    <p:sldId id="353" r:id="rId14"/>
    <p:sldId id="354" r:id="rId15"/>
    <p:sldId id="355" r:id="rId16"/>
    <p:sldId id="356" r:id="rId17"/>
    <p:sldId id="360" r:id="rId18"/>
    <p:sldId id="361" r:id="rId19"/>
    <p:sldId id="363" r:id="rId20"/>
    <p:sldId id="364" r:id="rId21"/>
    <p:sldId id="365" r:id="rId22"/>
    <p:sldId id="366" r:id="rId23"/>
    <p:sldId id="36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0AC"/>
    <a:srgbClr val="FFFFFD"/>
    <a:srgbClr val="F8FBFE"/>
    <a:srgbClr val="FEFEEC"/>
    <a:srgbClr val="E3E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360BA2-92D6-413C-9FD5-173160D77AD0}" v="1" dt="2026-09-10T05:02:14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1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on McDonald" userId="c348e11a3365f992" providerId="LiveId" clId="{DBF0BD04-AB0D-4EF2-929F-8B925887E9E0}"/>
    <pc:docChg chg="addSld modSld sldOrd">
      <pc:chgData name="Damon McDonald" userId="c348e11a3365f992" providerId="LiveId" clId="{DBF0BD04-AB0D-4EF2-929F-8B925887E9E0}" dt="2026-09-10T05:01:53.377" v="59" actId="6549"/>
      <pc:docMkLst>
        <pc:docMk/>
      </pc:docMkLst>
      <pc:sldChg chg="modSp mod">
        <pc:chgData name="Damon McDonald" userId="c348e11a3365f992" providerId="LiveId" clId="{DBF0BD04-AB0D-4EF2-929F-8B925887E9E0}" dt="2026-09-10T05:01:53.377" v="59" actId="6549"/>
        <pc:sldMkLst>
          <pc:docMk/>
          <pc:sldMk cId="2602109879" sldId="257"/>
        </pc:sldMkLst>
        <pc:spChg chg="mod">
          <ac:chgData name="Damon McDonald" userId="c348e11a3365f992" providerId="LiveId" clId="{DBF0BD04-AB0D-4EF2-929F-8B925887E9E0}" dt="2026-09-10T05:01:53.377" v="59" actId="6549"/>
          <ac:spMkLst>
            <pc:docMk/>
            <pc:sldMk cId="2602109879" sldId="257"/>
            <ac:spMk id="7" creationId="{382F7CAF-D162-6C50-07CB-75C02906509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AD88C-D7D0-4F6F-9DFE-02FA79F83894}" type="datetimeFigureOut">
              <a:rPr lang="en-CA" smtClean="0"/>
              <a:t>2026-09-10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62699-E415-4127-A745-81250D0E5F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6691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99C6-0836-B3D3-C409-CCEEF891F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48356C-5B13-D5F3-9493-E4D997BA1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C01E6A-2889-12C5-0CDD-1ED63DF2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DFC8A-357D-41FE-BEEC-479A614C36D1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7E375-A301-EE7C-A758-015F6085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6C849-4116-F365-8D58-A7A1E285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855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6FA4-99AE-BA76-76B3-4BA3BA9F4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8AD5A-87E7-4397-D509-6A74C44B8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971C0-D563-2216-8FA2-ECE86D90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E5213-070D-428D-9DA3-B1388C9EF1D1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33B58-4046-BF7D-9430-D43227071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7C510-541D-A1A1-92D0-B5971540A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063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D045F-DC0E-582C-C2A0-A5A90058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FF2C4-690E-07A8-E56A-5E5E3A18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19C3C-DA84-C4DE-84C2-34DBFB37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5A92-BEE5-4F0F-B8A2-F89B77488726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AFC14-D516-05A1-D763-B91D85DA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EBC26-A1A8-9188-4AC7-A49A70A3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828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743BC-0318-E5EE-D9A5-6FE620A47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B8324-F11F-EF2F-F3D8-E5287491F7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ABCDD-9DA6-CE53-11C6-D3F994B61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99E916-7E62-ECF2-2D98-52718C359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F8F48-ADF1-4EBE-AD97-78557C3946FA}" type="datetime1">
              <a:rPr lang="en-CA" smtClean="0"/>
              <a:t>2026-09-10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4D1C2-FC4A-AC08-1CA0-4E6A72EA5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3D0AA-E048-6CFD-7E4B-15DC346C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158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B6D66-65A2-1A8D-1E61-76325A06A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15FCC-9E9B-441F-2F21-F64A72A17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8559C-83E3-3F6B-8F23-DB90A37A1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C604DF-1B18-0FAE-89E1-BFD2BF6D64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086F5B-834D-2270-4E94-B8D47A061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0E5079-CAEC-FE5B-9891-6F84A1877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44F6-C74C-479E-9FD5-A097D7DA32D5}" type="datetime1">
              <a:rPr lang="en-CA" smtClean="0"/>
              <a:t>2026-09-10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53386F-4D74-0C18-C23D-761CBA3FC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EE7ADD-6B68-57A4-0835-1EE6999EE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303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A9795-BF82-DB93-1CC8-3E6F4070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ADD30-409E-D272-BEC7-673602931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FB0DE-84C9-4FE5-A666-9EA47F493B13}" type="datetime1">
              <a:rPr lang="en-CA" smtClean="0"/>
              <a:t>2026-09-10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3203F-19AF-E3B1-7E0A-57DDCD8E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09B52-5787-0299-387E-ECEEA9AB6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0081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565BA9-74D5-250F-A5DC-8864ABF1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6E82-1CF0-4D84-A86C-D5B4708A7E8A}" type="datetime1">
              <a:rPr lang="en-CA" smtClean="0"/>
              <a:t>2026-09-10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532EEB-3573-D353-4073-F98F845EF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75E5C-E05D-9573-14A1-FAB42C02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22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E1320-C226-6A25-EFF7-CB5192E8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DE7BE-D8D7-9F95-17C4-3DCE56064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621D9-947D-1CA2-7185-25A636B0F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2BC31-97C2-BD9B-9675-3417C47B0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F5B11-D578-4A03-B055-08E5DE7FC52F}" type="datetime1">
              <a:rPr lang="en-CA" smtClean="0"/>
              <a:t>2026-09-10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865A9-9B47-0A74-DC1C-B012470D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22630-8041-C868-42EC-85389757B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2970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9E432-13B4-F522-3091-6D4B50E4C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300E89-8D96-73B7-5A49-3105175E9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608B7-6862-9EFA-99AE-72CC804A8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1018B-5D0F-5F8D-0D3F-8DDF0D181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2E32C-9651-4902-82D5-492D4C849963}" type="datetime1">
              <a:rPr lang="en-CA" smtClean="0"/>
              <a:t>2026-09-10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27524-875B-73FE-0C35-3243F2BC6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5D3AE-D429-9FFB-F8A3-3B822FEA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7775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DCCA-EBA7-ECEB-3263-EF7D70849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53055-7637-7FD8-82C5-E0BD19C87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1C5D8-6B6D-F47F-E962-C3BF67F3E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A4E54-D687-40AF-9B43-512286377038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33EF2-05A0-ABA0-79FC-3D47A220F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DE2C1-ADE0-0802-2F6F-5C8C018C1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261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89C408-F9AF-23EC-7FCC-137A1A6CB1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3901ED-B788-38FE-936C-6E889E8E6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C99DF-0127-D084-BA32-38E371BDA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73942-BF72-4DE8-9D57-EB154A3D0F63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CF4FC-65EC-71A0-E958-98BC3EF7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74614-A5F7-724E-6E22-8CDC46903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4808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65D0D-27F9-3A7D-AB11-C3E52743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B81529-096B-2EF3-9507-EA2CB1D5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24F09-FBEB-311A-BD43-5A56B6202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12992-41B4-4C30-A80E-6F32B6367BB4}" type="datetime1">
              <a:rPr lang="en-CA" smtClean="0"/>
              <a:t>2026-09-10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8A9B9-7777-9A4C-971A-7B292BA841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Copyright The IB Science Shop</a:t>
            </a:r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EC085-4D5B-8D87-4F39-308E4F71E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0B5CE7-30D0-4040-8DF5-F0AFE66AA5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832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8C4A34-82A5-3A16-DD11-DF0EEBF69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</a:t>
            </a:fld>
            <a:endParaRPr lang="en-CA"/>
          </a:p>
        </p:txBody>
      </p:sp>
      <p:pic>
        <p:nvPicPr>
          <p:cNvPr id="5" name="Video 4" title="Chemical Compounds">
            <a:hlinkClick r:id="" action="ppaction://media"/>
            <a:extLst>
              <a:ext uri="{FF2B5EF4-FFF2-40B4-BE49-F238E27FC236}">
                <a16:creationId xmlns:a16="http://schemas.microsoft.com/office/drawing/2014/main" id="{6CBDB4A7-E7DF-C9EE-384E-4262CF766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46352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63B7FD-4C3A-3E48-BCA0-79F6B650778C}"/>
              </a:ext>
            </a:extLst>
          </p:cNvPr>
          <p:cNvSpPr txBox="1"/>
          <p:nvPr/>
        </p:nvSpPr>
        <p:spPr>
          <a:xfrm>
            <a:off x="863107" y="2951946"/>
            <a:ext cx="3616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Naming Chemical Formulas</a:t>
            </a:r>
            <a:endParaRPr lang="en-CA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4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2</a:t>
            </a:fld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Let’s use valency:</a:t>
            </a:r>
          </a:p>
          <a:p>
            <a:endParaRPr lang="en-GB" sz="2800" b="1" dirty="0"/>
          </a:p>
          <a:p>
            <a:r>
              <a:rPr lang="en-US" sz="2800" b="1" dirty="0"/>
              <a:t>Valency is the number of electrons that an atom needs to gain or lose in order to achieve noble gas electronic configuration.</a:t>
            </a:r>
          </a:p>
          <a:p>
            <a:endParaRPr lang="en-US" sz="2800" b="1" dirty="0"/>
          </a:p>
          <a:p>
            <a:r>
              <a:rPr lang="en-US" sz="2800" b="1" dirty="0"/>
              <a:t>Most of the time, elements react in order to achieve noble gas electronic configuration. </a:t>
            </a:r>
          </a:p>
          <a:p>
            <a:r>
              <a:rPr lang="en-US" sz="2800" b="1" dirty="0"/>
              <a:t>Remember:</a:t>
            </a:r>
          </a:p>
          <a:p>
            <a:pPr algn="ctr"/>
            <a:r>
              <a:rPr lang="en-US" sz="2800" b="1" dirty="0"/>
              <a:t>Group	1	2	3	4	5	6	7	8</a:t>
            </a:r>
          </a:p>
          <a:p>
            <a:pPr algn="ctr"/>
            <a:r>
              <a:rPr lang="en-US" sz="2800" b="1" dirty="0"/>
              <a:t>Valency	</a:t>
            </a:r>
            <a:r>
              <a:rPr lang="en-US" sz="2800" b="1" dirty="0">
                <a:solidFill>
                  <a:srgbClr val="FF0000"/>
                </a:solidFill>
              </a:rPr>
              <a:t>1	2	3	4	3	2	1	0</a:t>
            </a:r>
            <a:endParaRPr lang="en-C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10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3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Let’s use valency:</a:t>
            </a:r>
          </a:p>
          <a:p>
            <a:endParaRPr lang="en-GB" sz="2800" b="1" dirty="0"/>
          </a:p>
          <a:p>
            <a:r>
              <a:rPr lang="en-US" sz="2800" b="1" dirty="0"/>
              <a:t>For example: Group 1 elements all have 1 electron in their valence shell. These elements will lose that electron to achieve a stable noble gas configuration.</a:t>
            </a:r>
          </a:p>
          <a:p>
            <a:endParaRPr lang="en-US" sz="2800" b="1" dirty="0"/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Sodium (Na):   2,8,1 + e</a:t>
            </a:r>
            <a:r>
              <a:rPr lang="en-US" sz="2800" b="1" baseline="30000" dirty="0">
                <a:solidFill>
                  <a:srgbClr val="C00000"/>
                </a:solidFill>
              </a:rPr>
              <a:t>-              </a:t>
            </a:r>
            <a:r>
              <a:rPr lang="en-US" sz="2800" b="1" dirty="0">
                <a:solidFill>
                  <a:srgbClr val="C00000"/>
                </a:solidFill>
              </a:rPr>
              <a:t>2, 8</a:t>
            </a:r>
            <a:endParaRPr lang="en-US" sz="2800" b="1" baseline="30000" dirty="0">
              <a:solidFill>
                <a:srgbClr val="C00000"/>
              </a:solidFill>
            </a:endParaRPr>
          </a:p>
          <a:p>
            <a:pPr algn="ctr"/>
            <a:r>
              <a:rPr lang="en-US" sz="2800" b="1" baseline="30000" dirty="0">
                <a:solidFill>
                  <a:srgbClr val="C00000"/>
                </a:solidFill>
              </a:rPr>
              <a:t>             </a:t>
            </a:r>
          </a:p>
          <a:p>
            <a:pPr algn="ctr"/>
            <a:r>
              <a:rPr lang="en-US" sz="2800" b="1" dirty="0"/>
              <a:t>Group	1	2	3	4	5	6	7	8</a:t>
            </a:r>
          </a:p>
          <a:p>
            <a:pPr algn="ctr"/>
            <a:r>
              <a:rPr lang="en-US" sz="2800" b="1" dirty="0"/>
              <a:t>Valency	</a:t>
            </a:r>
            <a:r>
              <a:rPr lang="en-US" sz="2800" b="1" dirty="0">
                <a:solidFill>
                  <a:srgbClr val="FF0000"/>
                </a:solidFill>
              </a:rPr>
              <a:t>1	2	3	4	3	2	1	0</a:t>
            </a:r>
            <a:endParaRPr lang="en-CA" sz="2800" b="1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DDA82C-76A1-5129-E12C-AD97761C31AF}"/>
              </a:ext>
            </a:extLst>
          </p:cNvPr>
          <p:cNvCxnSpPr>
            <a:cxnSpLocks/>
          </p:cNvCxnSpPr>
          <p:nvPr/>
        </p:nvCxnSpPr>
        <p:spPr>
          <a:xfrm>
            <a:off x="7043979" y="4189353"/>
            <a:ext cx="3719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2656FCA-30E5-9AC7-B87A-B19FF78BC20E}"/>
              </a:ext>
            </a:extLst>
          </p:cNvPr>
          <p:cNvSpPr/>
          <p:nvPr/>
        </p:nvSpPr>
        <p:spPr>
          <a:xfrm>
            <a:off x="7865917" y="4011077"/>
            <a:ext cx="287483" cy="3448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222608E-32AB-3B92-EB80-27BA24C4B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1045" y="5152527"/>
            <a:ext cx="310923" cy="3596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A7F850-F7D0-2B4E-8F2E-65820F040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709" y="5407347"/>
            <a:ext cx="463336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5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4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Let’s use valency:</a:t>
            </a:r>
          </a:p>
          <a:p>
            <a:endParaRPr lang="en-GB" sz="2800" b="1" dirty="0"/>
          </a:p>
          <a:p>
            <a:r>
              <a:rPr lang="en-US" sz="2800" b="1" dirty="0"/>
              <a:t>For example: Group 7 elements all have 7 electrons in their valence shell. These elements will gain another electron to achieve a stable noble gas configuration.</a:t>
            </a:r>
          </a:p>
          <a:p>
            <a:endParaRPr lang="en-US" sz="2800" b="1" dirty="0"/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Chlorine (Cl ):   2,8,7 </a:t>
            </a:r>
            <a:r>
              <a:rPr lang="en-US" sz="2800" b="1" baseline="30000" dirty="0">
                <a:solidFill>
                  <a:srgbClr val="C00000"/>
                </a:solidFill>
              </a:rPr>
              <a:t>           </a:t>
            </a:r>
            <a:r>
              <a:rPr lang="en-US" sz="2800" b="1" dirty="0">
                <a:solidFill>
                  <a:srgbClr val="C00000"/>
                </a:solidFill>
              </a:rPr>
              <a:t>2,8, 8 + e</a:t>
            </a:r>
            <a:r>
              <a:rPr lang="en-US" sz="2800" b="1" baseline="30000" dirty="0">
                <a:solidFill>
                  <a:srgbClr val="C00000"/>
                </a:solidFill>
              </a:rPr>
              <a:t>-</a:t>
            </a:r>
          </a:p>
          <a:p>
            <a:pPr algn="ctr"/>
            <a:r>
              <a:rPr lang="en-US" sz="2800" b="1" baseline="30000" dirty="0">
                <a:solidFill>
                  <a:srgbClr val="C00000"/>
                </a:solidFill>
              </a:rPr>
              <a:t>             </a:t>
            </a:r>
          </a:p>
          <a:p>
            <a:pPr algn="ctr"/>
            <a:r>
              <a:rPr lang="en-US" sz="2800" b="1" dirty="0"/>
              <a:t>Group	1	2	3	4	5	6	7	8</a:t>
            </a:r>
          </a:p>
          <a:p>
            <a:pPr algn="ctr"/>
            <a:r>
              <a:rPr lang="en-US" sz="2800" b="1" dirty="0"/>
              <a:t>Valency	</a:t>
            </a:r>
            <a:r>
              <a:rPr lang="en-US" sz="2800" b="1" dirty="0">
                <a:solidFill>
                  <a:srgbClr val="FF0000"/>
                </a:solidFill>
              </a:rPr>
              <a:t>1	2	3	4	3	2	1	0</a:t>
            </a:r>
            <a:endParaRPr lang="en-CA" sz="2800" b="1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8DDA82C-76A1-5129-E12C-AD97761C31AF}"/>
              </a:ext>
            </a:extLst>
          </p:cNvPr>
          <p:cNvCxnSpPr>
            <a:cxnSpLocks/>
          </p:cNvCxnSpPr>
          <p:nvPr/>
        </p:nvCxnSpPr>
        <p:spPr>
          <a:xfrm>
            <a:off x="6361741" y="4175415"/>
            <a:ext cx="3719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2656FCA-30E5-9AC7-B87A-B19FF78BC20E}"/>
              </a:ext>
            </a:extLst>
          </p:cNvPr>
          <p:cNvSpPr/>
          <p:nvPr/>
        </p:nvSpPr>
        <p:spPr>
          <a:xfrm>
            <a:off x="7414874" y="4015997"/>
            <a:ext cx="323795" cy="34483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6C1DB1-95C7-43A0-C8FD-1D360A908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640" y="5137689"/>
            <a:ext cx="344435" cy="398464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31263426-2363-57A6-C5BF-23D0028BBDB4}"/>
              </a:ext>
            </a:extLst>
          </p:cNvPr>
          <p:cNvSpPr/>
          <p:nvPr/>
        </p:nvSpPr>
        <p:spPr>
          <a:xfrm rot="19399309">
            <a:off x="8169782" y="5552050"/>
            <a:ext cx="506278" cy="189854"/>
          </a:xfrm>
          <a:prstGeom prst="rightArrow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008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A34C019-10F4-A2B5-5755-2C8092C51E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894749"/>
              </p:ext>
            </p:extLst>
          </p:nvPr>
        </p:nvGraphicFramePr>
        <p:xfrm>
          <a:off x="1524000" y="574675"/>
          <a:ext cx="9144000" cy="5562600"/>
        </p:xfrm>
        <a:graphic>
          <a:graphicData uri="http://schemas.openxmlformats.org/drawingml/2006/table">
            <a:tbl>
              <a:tblPr/>
              <a:tblGrid>
                <a:gridCol w="928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Group number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Element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Electronic structure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No of electrons to gain or lose to achieve the noble gas electronic configuration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Ion formed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Valency</a:t>
                      </a:r>
                      <a:endParaRPr kumimoji="0" lang="en-US" alt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1 electron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Li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Na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1 electron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Na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K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2.8.8.1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1 electron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K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Be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2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Be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7100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Mg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2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Mg</a:t>
                      </a:r>
                      <a:r>
                        <a:rPr kumimoji="0" lang="en-US" alt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2+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D28FD30-5EB3-BE73-6987-EC3AAE4DBD72}"/>
              </a:ext>
            </a:extLst>
          </p:cNvPr>
          <p:cNvSpPr/>
          <p:nvPr/>
        </p:nvSpPr>
        <p:spPr>
          <a:xfrm>
            <a:off x="5509147" y="2661141"/>
            <a:ext cx="1883391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35BF8A-CCB0-C144-49ED-1F63F2B7923A}"/>
              </a:ext>
            </a:extLst>
          </p:cNvPr>
          <p:cNvSpPr/>
          <p:nvPr/>
        </p:nvSpPr>
        <p:spPr>
          <a:xfrm>
            <a:off x="8814179" y="2558958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20F643-F47A-DB40-07F6-329A1B8058B8}"/>
              </a:ext>
            </a:extLst>
          </p:cNvPr>
          <p:cNvSpPr/>
          <p:nvPr/>
        </p:nvSpPr>
        <p:spPr>
          <a:xfrm>
            <a:off x="1756013" y="3502945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97E9ED-14E8-4103-ADDE-A83C9E13FCD5}"/>
              </a:ext>
            </a:extLst>
          </p:cNvPr>
          <p:cNvSpPr/>
          <p:nvPr/>
        </p:nvSpPr>
        <p:spPr>
          <a:xfrm>
            <a:off x="5464221" y="3525685"/>
            <a:ext cx="1928317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051EB0-0FD2-9589-43F9-B9358B7B970B}"/>
              </a:ext>
            </a:extLst>
          </p:cNvPr>
          <p:cNvSpPr/>
          <p:nvPr/>
        </p:nvSpPr>
        <p:spPr>
          <a:xfrm>
            <a:off x="8814180" y="3521139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8AE8D3-C220-51F3-ACFB-8BE4F66D6947}"/>
              </a:ext>
            </a:extLst>
          </p:cNvPr>
          <p:cNvSpPr/>
          <p:nvPr/>
        </p:nvSpPr>
        <p:spPr>
          <a:xfrm>
            <a:off x="5249839" y="4456007"/>
            <a:ext cx="2320120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D5520C-55D7-7FA9-A2CD-8BCCB20A1842}"/>
              </a:ext>
            </a:extLst>
          </p:cNvPr>
          <p:cNvSpPr/>
          <p:nvPr/>
        </p:nvSpPr>
        <p:spPr>
          <a:xfrm>
            <a:off x="8802807" y="4456022"/>
            <a:ext cx="584579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480937-144D-3452-FC7D-12919292B8E3}"/>
              </a:ext>
            </a:extLst>
          </p:cNvPr>
          <p:cNvSpPr/>
          <p:nvPr/>
        </p:nvSpPr>
        <p:spPr>
          <a:xfrm>
            <a:off x="5281113" y="5399992"/>
            <a:ext cx="2288847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92A851E-23E6-A9A2-709C-F7E12278C806}"/>
              </a:ext>
            </a:extLst>
          </p:cNvPr>
          <p:cNvSpPr/>
          <p:nvPr/>
        </p:nvSpPr>
        <p:spPr>
          <a:xfrm>
            <a:off x="8724897" y="5304485"/>
            <a:ext cx="66248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AB8D2B-9108-F42C-41B8-2C79DA878F1D}"/>
              </a:ext>
            </a:extLst>
          </p:cNvPr>
          <p:cNvSpPr txBox="1"/>
          <p:nvPr/>
        </p:nvSpPr>
        <p:spPr>
          <a:xfrm>
            <a:off x="1135251" y="147234"/>
            <a:ext cx="4746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C00000"/>
                </a:solidFill>
              </a:rPr>
              <a:t>Try these for some practice:</a:t>
            </a:r>
          </a:p>
          <a:p>
            <a:endParaRPr lang="en-CA" sz="2400" b="1" dirty="0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9958C0-8745-FD79-46B5-01EB52DEB849}"/>
              </a:ext>
            </a:extLst>
          </p:cNvPr>
          <p:cNvSpPr/>
          <p:nvPr/>
        </p:nvSpPr>
        <p:spPr>
          <a:xfrm>
            <a:off x="112363" y="73617"/>
            <a:ext cx="11964691" cy="670301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02AB3A-840E-0B39-75A9-A0E1D468CC5C}"/>
              </a:ext>
            </a:extLst>
          </p:cNvPr>
          <p:cNvSpPr/>
          <p:nvPr/>
        </p:nvSpPr>
        <p:spPr>
          <a:xfrm>
            <a:off x="9885962" y="2629991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07836F-ADF4-6050-DC68-98478CB2E5CF}"/>
              </a:ext>
            </a:extLst>
          </p:cNvPr>
          <p:cNvSpPr/>
          <p:nvPr/>
        </p:nvSpPr>
        <p:spPr>
          <a:xfrm>
            <a:off x="3611915" y="2629991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ABCEDA-46B9-D13B-7405-41419BB36FFF}"/>
              </a:ext>
            </a:extLst>
          </p:cNvPr>
          <p:cNvSpPr/>
          <p:nvPr/>
        </p:nvSpPr>
        <p:spPr>
          <a:xfrm>
            <a:off x="3542171" y="3597653"/>
            <a:ext cx="743109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A3CA6D-3BCF-86F4-B10D-40EF7A5688A1}"/>
              </a:ext>
            </a:extLst>
          </p:cNvPr>
          <p:cNvSpPr/>
          <p:nvPr/>
        </p:nvSpPr>
        <p:spPr>
          <a:xfrm>
            <a:off x="9915850" y="3521139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4772078-4BCD-FC79-F674-7A4029FD9C24}"/>
              </a:ext>
            </a:extLst>
          </p:cNvPr>
          <p:cNvSpPr/>
          <p:nvPr/>
        </p:nvSpPr>
        <p:spPr>
          <a:xfrm>
            <a:off x="3730388" y="4456007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22DE96-BA74-1EEE-E7E9-C4C9A37DB590}"/>
              </a:ext>
            </a:extLst>
          </p:cNvPr>
          <p:cNvSpPr/>
          <p:nvPr/>
        </p:nvSpPr>
        <p:spPr>
          <a:xfrm>
            <a:off x="3627121" y="5304485"/>
            <a:ext cx="603915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AA4D7D-2A13-E370-98DF-3E01E4522FCD}"/>
              </a:ext>
            </a:extLst>
          </p:cNvPr>
          <p:cNvSpPr/>
          <p:nvPr/>
        </p:nvSpPr>
        <p:spPr>
          <a:xfrm>
            <a:off x="9989467" y="4456007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D351AB-CD0E-72C6-B647-7542B0BECB21}"/>
              </a:ext>
            </a:extLst>
          </p:cNvPr>
          <p:cNvSpPr/>
          <p:nvPr/>
        </p:nvSpPr>
        <p:spPr>
          <a:xfrm>
            <a:off x="9969299" y="5399992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D25A351-567C-B6E4-9856-8FA8324C337E}"/>
              </a:ext>
            </a:extLst>
          </p:cNvPr>
          <p:cNvSpPr/>
          <p:nvPr/>
        </p:nvSpPr>
        <p:spPr>
          <a:xfrm>
            <a:off x="1714683" y="2626233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BF21423-0D0A-7264-B4A7-CA842A596ED2}"/>
              </a:ext>
            </a:extLst>
          </p:cNvPr>
          <p:cNvSpPr/>
          <p:nvPr/>
        </p:nvSpPr>
        <p:spPr>
          <a:xfrm>
            <a:off x="1767385" y="4540331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359BB11-5D5E-D0E0-25EC-D337DF3E5D57}"/>
              </a:ext>
            </a:extLst>
          </p:cNvPr>
          <p:cNvSpPr/>
          <p:nvPr/>
        </p:nvSpPr>
        <p:spPr>
          <a:xfrm>
            <a:off x="1756013" y="5346908"/>
            <a:ext cx="57320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0DC7D539-F9E7-9BB4-5DEE-D84D92A28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5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DB50FF-4E8D-02D3-1F52-8F039C8BCD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834609"/>
              </p:ext>
            </p:extLst>
          </p:nvPr>
        </p:nvGraphicFramePr>
        <p:xfrm>
          <a:off x="1524000" y="752475"/>
          <a:ext cx="9144000" cy="4922838"/>
        </p:xfrm>
        <a:graphic>
          <a:graphicData uri="http://schemas.openxmlformats.org/drawingml/2006/table">
            <a:tbl>
              <a:tblPr/>
              <a:tblGrid>
                <a:gridCol w="928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Group number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Element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Electronic structure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No of electrons to gain or lose to achieve the noble gas electronic configuration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Ion formed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Valency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Ca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2.8.8.2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2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Ca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B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3 electrons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B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III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Al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Lose 3 electrons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Al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3+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V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2.5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Gain 3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N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3-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8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V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P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2.8.5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Gain 3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P</a:t>
                      </a:r>
                      <a:r>
                        <a:rPr kumimoji="0" lang="en-US" alt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3-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MS PGothic" panose="020B0600070205080204" pitchFamily="34" charset="-128"/>
                        </a:rPr>
                        <a:t>3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8410A74-E578-ECEC-E7C1-7A089246B5AD}"/>
              </a:ext>
            </a:extLst>
          </p:cNvPr>
          <p:cNvSpPr/>
          <p:nvPr/>
        </p:nvSpPr>
        <p:spPr>
          <a:xfrm>
            <a:off x="5289075" y="1683226"/>
            <a:ext cx="2321826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7AF039-222A-3522-9544-C55C28B92730}"/>
              </a:ext>
            </a:extLst>
          </p:cNvPr>
          <p:cNvSpPr/>
          <p:nvPr/>
        </p:nvSpPr>
        <p:spPr>
          <a:xfrm>
            <a:off x="8771530" y="1669580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45E776-9105-F5FD-302C-15560E00F9C0}"/>
              </a:ext>
            </a:extLst>
          </p:cNvPr>
          <p:cNvSpPr/>
          <p:nvPr/>
        </p:nvSpPr>
        <p:spPr>
          <a:xfrm>
            <a:off x="5425555" y="2504368"/>
            <a:ext cx="208981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F9704C-D136-C1DA-5754-D46B29492CA3}"/>
              </a:ext>
            </a:extLst>
          </p:cNvPr>
          <p:cNvSpPr/>
          <p:nvPr/>
        </p:nvSpPr>
        <p:spPr>
          <a:xfrm>
            <a:off x="8812474" y="2547590"/>
            <a:ext cx="62722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1EC6E9-FDA5-A4D1-6F71-5A958B7A1E21}"/>
              </a:ext>
            </a:extLst>
          </p:cNvPr>
          <p:cNvSpPr/>
          <p:nvPr/>
        </p:nvSpPr>
        <p:spPr>
          <a:xfrm>
            <a:off x="5425555" y="3330065"/>
            <a:ext cx="208981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0ACEA6-5A5E-AA69-D980-E672DBE22BB3}"/>
              </a:ext>
            </a:extLst>
          </p:cNvPr>
          <p:cNvSpPr/>
          <p:nvPr/>
        </p:nvSpPr>
        <p:spPr>
          <a:xfrm>
            <a:off x="8676280" y="3330065"/>
            <a:ext cx="62722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1098C1-554D-8688-ECA2-635C63E83347}"/>
              </a:ext>
            </a:extLst>
          </p:cNvPr>
          <p:cNvSpPr/>
          <p:nvPr/>
        </p:nvSpPr>
        <p:spPr>
          <a:xfrm>
            <a:off x="5423563" y="4965526"/>
            <a:ext cx="2091804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0B1DBC5-B020-13BF-2465-61A41A1681F4}"/>
              </a:ext>
            </a:extLst>
          </p:cNvPr>
          <p:cNvSpPr/>
          <p:nvPr/>
        </p:nvSpPr>
        <p:spPr>
          <a:xfrm>
            <a:off x="8771530" y="4972365"/>
            <a:ext cx="54733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E9E25A-2058-7376-E66E-D7503060AD7E}"/>
              </a:ext>
            </a:extLst>
          </p:cNvPr>
          <p:cNvSpPr/>
          <p:nvPr/>
        </p:nvSpPr>
        <p:spPr>
          <a:xfrm>
            <a:off x="96864" y="65868"/>
            <a:ext cx="12015061" cy="67223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BDD306-E747-6AE0-ADE8-05D9E12199E3}"/>
              </a:ext>
            </a:extLst>
          </p:cNvPr>
          <p:cNvSpPr/>
          <p:nvPr/>
        </p:nvSpPr>
        <p:spPr>
          <a:xfrm>
            <a:off x="1709469" y="1683226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9FB9A6-1690-F8B4-1F8D-D5A1ABF52048}"/>
              </a:ext>
            </a:extLst>
          </p:cNvPr>
          <p:cNvSpPr/>
          <p:nvPr/>
        </p:nvSpPr>
        <p:spPr>
          <a:xfrm>
            <a:off x="3470691" y="1694393"/>
            <a:ext cx="826214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8559C56-38CA-16A2-A70F-FDD1A074DDE1}"/>
              </a:ext>
            </a:extLst>
          </p:cNvPr>
          <p:cNvSpPr/>
          <p:nvPr/>
        </p:nvSpPr>
        <p:spPr>
          <a:xfrm>
            <a:off x="9874184" y="1694393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900BDED-2D06-FD26-CB31-82E16DE6129A}"/>
              </a:ext>
            </a:extLst>
          </p:cNvPr>
          <p:cNvSpPr/>
          <p:nvPr/>
        </p:nvSpPr>
        <p:spPr>
          <a:xfrm>
            <a:off x="1678473" y="2523886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4F67836-B5A7-055A-C00B-0E1CBDA4FAF7}"/>
              </a:ext>
            </a:extLst>
          </p:cNvPr>
          <p:cNvSpPr/>
          <p:nvPr/>
        </p:nvSpPr>
        <p:spPr>
          <a:xfrm>
            <a:off x="3628732" y="2566506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C10919-CD14-6ED9-8B65-E6F7DFBEA8AD}"/>
              </a:ext>
            </a:extLst>
          </p:cNvPr>
          <p:cNvSpPr/>
          <p:nvPr/>
        </p:nvSpPr>
        <p:spPr>
          <a:xfrm>
            <a:off x="9894207" y="2457410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6704AB-8851-7005-EEBE-5660F6A076C6}"/>
              </a:ext>
            </a:extLst>
          </p:cNvPr>
          <p:cNvSpPr/>
          <p:nvPr/>
        </p:nvSpPr>
        <p:spPr>
          <a:xfrm>
            <a:off x="9796247" y="3330065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FBF3231-22DF-683D-5143-BEA78B655356}"/>
              </a:ext>
            </a:extLst>
          </p:cNvPr>
          <p:cNvSpPr/>
          <p:nvPr/>
        </p:nvSpPr>
        <p:spPr>
          <a:xfrm>
            <a:off x="1620354" y="3342504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1A13B1-056D-5A98-AB0B-B3EE5149E67D}"/>
              </a:ext>
            </a:extLst>
          </p:cNvPr>
          <p:cNvSpPr/>
          <p:nvPr/>
        </p:nvSpPr>
        <p:spPr>
          <a:xfrm>
            <a:off x="1678473" y="4095268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E924B7-0743-B7EB-66F6-2BEA9EF04812}"/>
              </a:ext>
            </a:extLst>
          </p:cNvPr>
          <p:cNvSpPr/>
          <p:nvPr/>
        </p:nvSpPr>
        <p:spPr>
          <a:xfrm>
            <a:off x="3596470" y="3360402"/>
            <a:ext cx="700435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36FEAD-DBB8-2D47-4E9C-4CA32200B2A4}"/>
              </a:ext>
            </a:extLst>
          </p:cNvPr>
          <p:cNvSpPr/>
          <p:nvPr/>
        </p:nvSpPr>
        <p:spPr>
          <a:xfrm>
            <a:off x="3549711" y="4196653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44E5A8-DCAD-63A4-46D9-88FDB85B0E2D}"/>
              </a:ext>
            </a:extLst>
          </p:cNvPr>
          <p:cNvSpPr/>
          <p:nvPr/>
        </p:nvSpPr>
        <p:spPr>
          <a:xfrm>
            <a:off x="9894207" y="4156996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37A927A-4ACD-062D-3684-79117E8BEA79}"/>
              </a:ext>
            </a:extLst>
          </p:cNvPr>
          <p:cNvSpPr/>
          <p:nvPr/>
        </p:nvSpPr>
        <p:spPr>
          <a:xfrm>
            <a:off x="1775337" y="4972365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FFBC41-DDE6-A584-B324-5D1929127840}"/>
              </a:ext>
            </a:extLst>
          </p:cNvPr>
          <p:cNvSpPr/>
          <p:nvPr/>
        </p:nvSpPr>
        <p:spPr>
          <a:xfrm>
            <a:off x="3596470" y="4959266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E4CCDC1-2AB8-1DEA-88E2-B458CBB093F4}"/>
              </a:ext>
            </a:extLst>
          </p:cNvPr>
          <p:cNvSpPr/>
          <p:nvPr/>
        </p:nvSpPr>
        <p:spPr>
          <a:xfrm>
            <a:off x="9831629" y="4983927"/>
            <a:ext cx="668173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A2AEE6EA-D73E-7B1C-E9B6-2DDB5A69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6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6C3D902-7FF8-F93A-CDB8-3C303D175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199833"/>
              </p:ext>
            </p:extLst>
          </p:nvPr>
        </p:nvGraphicFramePr>
        <p:xfrm>
          <a:off x="1524000" y="1098550"/>
          <a:ext cx="9144000" cy="4675190"/>
        </p:xfrm>
        <a:graphic>
          <a:graphicData uri="http://schemas.openxmlformats.org/drawingml/2006/table">
            <a:tbl>
              <a:tblPr/>
              <a:tblGrid>
                <a:gridCol w="873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6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4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3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4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5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Group number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Element</a:t>
                      </a:r>
                      <a:endPara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Electronic structure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No of electrons to gain or lose to achieve the noble gas electronic configuration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Ion formed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Valency</a:t>
                      </a: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O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2.6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Gain 2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O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2-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VI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S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2.8.6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Gain 2 electrons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S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2-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VII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F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2.7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Gain 1 electron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F</a:t>
                      </a:r>
                      <a:r>
                        <a:rPr kumimoji="0" lang="en-US" altLang="en-US" sz="18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5038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VII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Cl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2.8.7</a:t>
                      </a: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Gain 1 electron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Cl</a:t>
                      </a:r>
                      <a:r>
                        <a:rPr kumimoji="0" lang="en-US" alt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81" name="Rectangle 1">
            <a:extLst>
              <a:ext uri="{FF2B5EF4-FFF2-40B4-BE49-F238E27FC236}">
                <a16:creationId xmlns:a16="http://schemas.microsoft.com/office/drawing/2014/main" id="{D6819311-B327-6C86-3EDF-B1B8E1AC4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4" y="269334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D539C-EC49-AA26-06F4-2890EDE05077}"/>
              </a:ext>
            </a:extLst>
          </p:cNvPr>
          <p:cNvSpPr/>
          <p:nvPr/>
        </p:nvSpPr>
        <p:spPr>
          <a:xfrm>
            <a:off x="8792000" y="2242784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686666-A40E-3D68-D394-BF5F65184C35}"/>
              </a:ext>
            </a:extLst>
          </p:cNvPr>
          <p:cNvSpPr/>
          <p:nvPr/>
        </p:nvSpPr>
        <p:spPr>
          <a:xfrm>
            <a:off x="9875432" y="2239423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BF9E7A-97F2-79CC-AE58-E09127F20D0F}"/>
              </a:ext>
            </a:extLst>
          </p:cNvPr>
          <p:cNvSpPr/>
          <p:nvPr/>
        </p:nvSpPr>
        <p:spPr>
          <a:xfrm>
            <a:off x="1573190" y="3152775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BED3F6-543B-7F94-4065-9CBD85CA85C8}"/>
              </a:ext>
            </a:extLst>
          </p:cNvPr>
          <p:cNvSpPr/>
          <p:nvPr/>
        </p:nvSpPr>
        <p:spPr>
          <a:xfrm>
            <a:off x="3527095" y="3130172"/>
            <a:ext cx="808344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6A420A-9B84-C19C-5671-8C6775D658CF}"/>
              </a:ext>
            </a:extLst>
          </p:cNvPr>
          <p:cNvSpPr/>
          <p:nvPr/>
        </p:nvSpPr>
        <p:spPr>
          <a:xfrm>
            <a:off x="5426409" y="3116810"/>
            <a:ext cx="2034367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BB6FCB-6908-E3CC-CB4A-60A4D5A0692A}"/>
              </a:ext>
            </a:extLst>
          </p:cNvPr>
          <p:cNvSpPr/>
          <p:nvPr/>
        </p:nvSpPr>
        <p:spPr>
          <a:xfrm>
            <a:off x="8792001" y="3130743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7BD92C-E97C-8CA0-D404-6CA40B424556}"/>
              </a:ext>
            </a:extLst>
          </p:cNvPr>
          <p:cNvSpPr/>
          <p:nvPr/>
        </p:nvSpPr>
        <p:spPr>
          <a:xfrm>
            <a:off x="9886096" y="3063075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A405DA-9180-1C7A-9A11-681519417D6B}"/>
              </a:ext>
            </a:extLst>
          </p:cNvPr>
          <p:cNvSpPr/>
          <p:nvPr/>
        </p:nvSpPr>
        <p:spPr>
          <a:xfrm>
            <a:off x="8792001" y="4061636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71C9B4-D135-89AA-F26A-D60D58201EE2}"/>
              </a:ext>
            </a:extLst>
          </p:cNvPr>
          <p:cNvSpPr/>
          <p:nvPr/>
        </p:nvSpPr>
        <p:spPr>
          <a:xfrm>
            <a:off x="9956543" y="4029193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1375C4-20B9-5025-87D9-C7068A6D7FC0}"/>
              </a:ext>
            </a:extLst>
          </p:cNvPr>
          <p:cNvSpPr/>
          <p:nvPr/>
        </p:nvSpPr>
        <p:spPr>
          <a:xfrm>
            <a:off x="1686066" y="5155731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A90747-8E5F-3837-D8EF-278766B266BE}"/>
              </a:ext>
            </a:extLst>
          </p:cNvPr>
          <p:cNvSpPr/>
          <p:nvPr/>
        </p:nvSpPr>
        <p:spPr>
          <a:xfrm>
            <a:off x="3527095" y="5028352"/>
            <a:ext cx="808344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BF14C93-9C66-2C3D-F3ED-C47DF0A7775C}"/>
              </a:ext>
            </a:extLst>
          </p:cNvPr>
          <p:cNvSpPr/>
          <p:nvPr/>
        </p:nvSpPr>
        <p:spPr>
          <a:xfrm>
            <a:off x="5426408" y="5028352"/>
            <a:ext cx="2034367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0B67FBE-FA38-F3E6-07CB-9FAD38FC3D5B}"/>
              </a:ext>
            </a:extLst>
          </p:cNvPr>
          <p:cNvSpPr/>
          <p:nvPr/>
        </p:nvSpPr>
        <p:spPr>
          <a:xfrm>
            <a:off x="8921086" y="4900973"/>
            <a:ext cx="599080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AF5D6E-9666-6779-B235-5D6D56A8CBAA}"/>
              </a:ext>
            </a:extLst>
          </p:cNvPr>
          <p:cNvSpPr/>
          <p:nvPr/>
        </p:nvSpPr>
        <p:spPr>
          <a:xfrm>
            <a:off x="9896760" y="5093468"/>
            <a:ext cx="599080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1BEAAA-E311-3304-9DF1-72880F2DAA91}"/>
              </a:ext>
            </a:extLst>
          </p:cNvPr>
          <p:cNvSpPr/>
          <p:nvPr/>
        </p:nvSpPr>
        <p:spPr>
          <a:xfrm>
            <a:off x="147234" y="89115"/>
            <a:ext cx="11922071" cy="66720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noFill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2A217-98B5-AF68-1D1E-1213901555D0}"/>
              </a:ext>
            </a:extLst>
          </p:cNvPr>
          <p:cNvSpPr/>
          <p:nvPr/>
        </p:nvSpPr>
        <p:spPr>
          <a:xfrm>
            <a:off x="1733814" y="2242784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C4D8E40-8B52-D887-CC4E-D57200356834}"/>
              </a:ext>
            </a:extLst>
          </p:cNvPr>
          <p:cNvSpPr/>
          <p:nvPr/>
        </p:nvSpPr>
        <p:spPr>
          <a:xfrm>
            <a:off x="3680340" y="2239423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949021-B9C2-F264-C40D-01CF95A8DDDB}"/>
              </a:ext>
            </a:extLst>
          </p:cNvPr>
          <p:cNvSpPr/>
          <p:nvPr/>
        </p:nvSpPr>
        <p:spPr>
          <a:xfrm>
            <a:off x="5575515" y="2224114"/>
            <a:ext cx="1885260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8687EA-C38F-3557-D190-BC56401B044F}"/>
              </a:ext>
            </a:extLst>
          </p:cNvPr>
          <p:cNvSpPr/>
          <p:nvPr/>
        </p:nvSpPr>
        <p:spPr>
          <a:xfrm>
            <a:off x="1636949" y="4091456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029F3E-31AE-443A-13D1-830DDC15809D}"/>
              </a:ext>
            </a:extLst>
          </p:cNvPr>
          <p:cNvSpPr/>
          <p:nvPr/>
        </p:nvSpPr>
        <p:spPr>
          <a:xfrm>
            <a:off x="3570363" y="4061636"/>
            <a:ext cx="620408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3F81E3-1470-2672-8A52-2A38E8F2C66F}"/>
              </a:ext>
            </a:extLst>
          </p:cNvPr>
          <p:cNvSpPr/>
          <p:nvPr/>
        </p:nvSpPr>
        <p:spPr>
          <a:xfrm>
            <a:off x="5649132" y="4135656"/>
            <a:ext cx="1741564" cy="55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glow" dir="tl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SG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51ACB1F-5637-46E3-ED32-C9C1D1514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B608DD0-8A2F-9875-2310-C01115A36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600" b="1" dirty="0">
                <a:solidFill>
                  <a:srgbClr val="C00000"/>
                </a:solidFill>
                <a:latin typeface="+mn-lt"/>
              </a:rPr>
              <a:t>Before we can start naming compounds, you have some memory work to do…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500DDD-4003-6228-0EF8-8AE7F5D72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951" y="1798638"/>
            <a:ext cx="7954963" cy="1081361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spc="120" dirty="0"/>
              <a:t>There are some ions that are made up of </a:t>
            </a:r>
            <a:r>
              <a:rPr lang="en-US" altLang="en-US" sz="2400" b="1" u="sng" spc="120" dirty="0"/>
              <a:t>more than one atom</a:t>
            </a:r>
            <a:r>
              <a:rPr lang="en-US" altLang="en-US" sz="2400" spc="120" dirty="0"/>
              <a:t>. They are called </a:t>
            </a:r>
            <a:r>
              <a:rPr lang="en-US" altLang="en-US" sz="2400" b="1" u="sng" spc="120" dirty="0"/>
              <a:t>polyatomic ions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>
                <a:solidFill>
                  <a:srgbClr val="C00000"/>
                </a:solidFill>
              </a:rPr>
              <a:t>Hint: </a:t>
            </a:r>
            <a:r>
              <a:rPr lang="en-US" altLang="en-US" sz="2400" dirty="0"/>
              <a:t>the charge on these ions is its </a:t>
            </a:r>
            <a:r>
              <a:rPr lang="en-US" altLang="en-US" sz="2400" b="1" dirty="0">
                <a:solidFill>
                  <a:srgbClr val="C00000"/>
                </a:solidFill>
              </a:rPr>
              <a:t>VALENCY!</a:t>
            </a:r>
          </a:p>
          <a:p>
            <a:endParaRPr lang="en-US" altLang="en-US" sz="2400" dirty="0">
              <a:latin typeface="Georgia" panose="02040502050405020303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0988C98-31F2-961A-E28E-9616CC6BA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126781"/>
              </p:ext>
            </p:extLst>
          </p:nvPr>
        </p:nvGraphicFramePr>
        <p:xfrm>
          <a:off x="1224000" y="2880000"/>
          <a:ext cx="9429428" cy="3312305"/>
        </p:xfrm>
        <a:graphic>
          <a:graphicData uri="http://schemas.openxmlformats.org/drawingml/2006/table">
            <a:tbl>
              <a:tblPr/>
              <a:tblGrid>
                <a:gridCol w="23815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4667">
                  <a:extLst>
                    <a:ext uri="{9D8B030D-6E8A-4147-A177-3AD203B41FA5}">
                      <a16:colId xmlns:a16="http://schemas.microsoft.com/office/drawing/2014/main" val="2147214342"/>
                    </a:ext>
                  </a:extLst>
                </a:gridCol>
                <a:gridCol w="2061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9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838">
                  <a:extLst>
                    <a:ext uri="{9D8B030D-6E8A-4147-A177-3AD203B41FA5}">
                      <a16:colId xmlns:a16="http://schemas.microsoft.com/office/drawing/2014/main" val="1966251512"/>
                    </a:ext>
                  </a:extLst>
                </a:gridCol>
              </a:tblGrid>
              <a:tr h="536046">
                <a:tc gridSpan="6"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Some common polyatomic ions</a:t>
                      </a:r>
                      <a:endParaRPr kumimoji="0" lang="en-US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046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Ion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Valency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Ion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Formula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Valency</a:t>
                      </a:r>
                      <a:endParaRPr kumimoji="0" lang="en-US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2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Ammonium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NH</a:t>
                      </a:r>
                      <a:r>
                        <a:rPr kumimoji="0" lang="en-US" altLang="en-US" sz="16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4</a:t>
                      </a:r>
                      <a:r>
                        <a:rPr kumimoji="0" lang="en-US" altLang="en-US" sz="1600" b="0" i="0" u="none" strike="noStrike" cap="none" normalizeH="0" baseline="3000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+</a:t>
                      </a: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Nitrate  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NO</a:t>
                      </a:r>
                      <a:r>
                        <a:rPr kumimoji="0" lang="en-US" alt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004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Phosphate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PO</a:t>
                      </a:r>
                      <a:r>
                        <a:rPr kumimoji="0" lang="en-US" alt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4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Hydroxide 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OH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934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Hydrogen Carbonate </a:t>
                      </a:r>
                      <a:endParaRPr kumimoji="0" lang="en-US" altLang="en-US" sz="16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HCO</a:t>
                      </a:r>
                      <a:r>
                        <a:rPr kumimoji="0" lang="en-US" alt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–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1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Carbonate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CO</a:t>
                      </a:r>
                      <a:r>
                        <a:rPr kumimoji="0" lang="en-US" alt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6046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Manganate 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MnO</a:t>
                      </a:r>
                      <a:r>
                        <a:rPr lang="en-CA" sz="1600" b="0" i="0" kern="1200" baseline="-250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CA" sz="1600" b="0" i="0" kern="1200" baseline="3000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CA" sz="1600" b="0" i="0" kern="1200" baseline="300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Sulphate 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SO</a:t>
                      </a:r>
                      <a:r>
                        <a:rPr kumimoji="0" lang="en-US" altLang="en-US" sz="16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4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r>
                        <a:rPr kumimoji="0" lang="en-US" altLang="en-US" sz="16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-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2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F269FB6-56C9-E3F4-1129-C7CABF061647}"/>
              </a:ext>
            </a:extLst>
          </p:cNvPr>
          <p:cNvSpPr txBox="1"/>
          <p:nvPr/>
        </p:nvSpPr>
        <p:spPr>
          <a:xfrm>
            <a:off x="1690545" y="3981949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5C8C6D-9919-90B1-2C43-85D4B8D50CC6}"/>
              </a:ext>
            </a:extLst>
          </p:cNvPr>
          <p:cNvSpPr txBox="1"/>
          <p:nvPr/>
        </p:nvSpPr>
        <p:spPr>
          <a:xfrm>
            <a:off x="1619789" y="4463958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10A887-EFFC-59DC-94F6-F89EEA1D6527}"/>
              </a:ext>
            </a:extLst>
          </p:cNvPr>
          <p:cNvSpPr txBox="1"/>
          <p:nvPr/>
        </p:nvSpPr>
        <p:spPr>
          <a:xfrm>
            <a:off x="1404465" y="5125399"/>
            <a:ext cx="19424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3D9E03-12FA-2D39-D17B-BC44BADB3A5E}"/>
              </a:ext>
            </a:extLst>
          </p:cNvPr>
          <p:cNvSpPr txBox="1"/>
          <p:nvPr/>
        </p:nvSpPr>
        <p:spPr>
          <a:xfrm>
            <a:off x="1694586" y="5746050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AA89A8-6232-49DD-33BC-BFBCA277659B}"/>
              </a:ext>
            </a:extLst>
          </p:cNvPr>
          <p:cNvSpPr txBox="1"/>
          <p:nvPr/>
        </p:nvSpPr>
        <p:spPr>
          <a:xfrm>
            <a:off x="3811614" y="5119546"/>
            <a:ext cx="798056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CA8C25-636C-F6B2-EF68-157CA55747E1}"/>
              </a:ext>
            </a:extLst>
          </p:cNvPr>
          <p:cNvSpPr txBox="1"/>
          <p:nvPr/>
        </p:nvSpPr>
        <p:spPr>
          <a:xfrm>
            <a:off x="3765165" y="4502378"/>
            <a:ext cx="751668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6DB6E5-1413-158C-A281-C8458F47DB4D}"/>
              </a:ext>
            </a:extLst>
          </p:cNvPr>
          <p:cNvSpPr txBox="1"/>
          <p:nvPr/>
        </p:nvSpPr>
        <p:spPr>
          <a:xfrm>
            <a:off x="3719601" y="4002437"/>
            <a:ext cx="794288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C0A7E6-E916-BB70-BD6B-58EFA402E0B6}"/>
              </a:ext>
            </a:extLst>
          </p:cNvPr>
          <p:cNvSpPr txBox="1"/>
          <p:nvPr/>
        </p:nvSpPr>
        <p:spPr>
          <a:xfrm>
            <a:off x="3765165" y="5718379"/>
            <a:ext cx="709048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6412D-A75B-7D19-B3C8-883D7EF601DA}"/>
              </a:ext>
            </a:extLst>
          </p:cNvPr>
          <p:cNvSpPr txBox="1"/>
          <p:nvPr/>
        </p:nvSpPr>
        <p:spPr>
          <a:xfrm>
            <a:off x="6266263" y="5784918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034147-8CFD-46CC-7834-4BDF985D9792}"/>
              </a:ext>
            </a:extLst>
          </p:cNvPr>
          <p:cNvSpPr txBox="1"/>
          <p:nvPr/>
        </p:nvSpPr>
        <p:spPr>
          <a:xfrm>
            <a:off x="6266561" y="5107965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0BB44A-65A1-C081-ACAC-5FEDF0A604B4}"/>
              </a:ext>
            </a:extLst>
          </p:cNvPr>
          <p:cNvSpPr txBox="1"/>
          <p:nvPr/>
        </p:nvSpPr>
        <p:spPr>
          <a:xfrm>
            <a:off x="6117432" y="4515023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3A4D39-21CD-8E60-1593-12D4278DBCFC}"/>
              </a:ext>
            </a:extLst>
          </p:cNvPr>
          <p:cNvSpPr txBox="1"/>
          <p:nvPr/>
        </p:nvSpPr>
        <p:spPr>
          <a:xfrm>
            <a:off x="5946183" y="3967152"/>
            <a:ext cx="1255362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2CA8CC-029F-14BC-8FEC-2CBA153678CF}"/>
              </a:ext>
            </a:extLst>
          </p:cNvPr>
          <p:cNvSpPr txBox="1"/>
          <p:nvPr/>
        </p:nvSpPr>
        <p:spPr>
          <a:xfrm>
            <a:off x="8284961" y="4022525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B67A83-EEDA-E0BB-C288-700213390B43}"/>
              </a:ext>
            </a:extLst>
          </p:cNvPr>
          <p:cNvSpPr txBox="1"/>
          <p:nvPr/>
        </p:nvSpPr>
        <p:spPr>
          <a:xfrm>
            <a:off x="8195812" y="4477354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703FE-C071-091B-D0EE-D8EEBBA693A0}"/>
              </a:ext>
            </a:extLst>
          </p:cNvPr>
          <p:cNvSpPr txBox="1"/>
          <p:nvPr/>
        </p:nvSpPr>
        <p:spPr>
          <a:xfrm>
            <a:off x="8195812" y="5104069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3F6E7-E89F-FF9E-7D7C-DB6C7C82FE55}"/>
              </a:ext>
            </a:extLst>
          </p:cNvPr>
          <p:cNvSpPr txBox="1"/>
          <p:nvPr/>
        </p:nvSpPr>
        <p:spPr>
          <a:xfrm>
            <a:off x="8284961" y="5715938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05CDE6-4745-516F-0A02-B4B3ED2B53AB}"/>
              </a:ext>
            </a:extLst>
          </p:cNvPr>
          <p:cNvSpPr txBox="1"/>
          <p:nvPr/>
        </p:nvSpPr>
        <p:spPr>
          <a:xfrm>
            <a:off x="4906509" y="4022525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F3EF8C-E414-534D-5CA9-8B0506D25208}"/>
              </a:ext>
            </a:extLst>
          </p:cNvPr>
          <p:cNvSpPr txBox="1"/>
          <p:nvPr/>
        </p:nvSpPr>
        <p:spPr>
          <a:xfrm>
            <a:off x="4930637" y="4556293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03D81C-FBFD-9AF0-44C8-6CCADB194A5C}"/>
              </a:ext>
            </a:extLst>
          </p:cNvPr>
          <p:cNvSpPr txBox="1"/>
          <p:nvPr/>
        </p:nvSpPr>
        <p:spPr>
          <a:xfrm>
            <a:off x="4968073" y="5119546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6307809-9DE5-8EB6-56F5-53A04ED856F9}"/>
              </a:ext>
            </a:extLst>
          </p:cNvPr>
          <p:cNvSpPr txBox="1"/>
          <p:nvPr/>
        </p:nvSpPr>
        <p:spPr>
          <a:xfrm>
            <a:off x="4924289" y="5733442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68B17B-3322-C55B-3BD9-889B6ADB2396}"/>
              </a:ext>
            </a:extLst>
          </p:cNvPr>
          <p:cNvSpPr txBox="1"/>
          <p:nvPr/>
        </p:nvSpPr>
        <p:spPr>
          <a:xfrm>
            <a:off x="9545877" y="4018026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DF04927-B181-8F5A-E97B-3F6509670034}"/>
              </a:ext>
            </a:extLst>
          </p:cNvPr>
          <p:cNvSpPr txBox="1"/>
          <p:nvPr/>
        </p:nvSpPr>
        <p:spPr>
          <a:xfrm>
            <a:off x="9516755" y="4492717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727AC0-62FF-9C22-C704-5719C8FB08E5}"/>
              </a:ext>
            </a:extLst>
          </p:cNvPr>
          <p:cNvSpPr txBox="1"/>
          <p:nvPr/>
        </p:nvSpPr>
        <p:spPr>
          <a:xfrm>
            <a:off x="9545877" y="5157845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5D7F7F-0286-192F-929C-81261EC6F58B}"/>
              </a:ext>
            </a:extLst>
          </p:cNvPr>
          <p:cNvSpPr txBox="1"/>
          <p:nvPr/>
        </p:nvSpPr>
        <p:spPr>
          <a:xfrm>
            <a:off x="9545877" y="5690987"/>
            <a:ext cx="647054" cy="369332"/>
          </a:xfrm>
          <a:prstGeom prst="rect">
            <a:avLst/>
          </a:prstGeom>
          <a:solidFill>
            <a:srgbClr val="FFFFFD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C8E2A6-835F-006D-9F15-B07733C1E310}"/>
              </a:ext>
            </a:extLst>
          </p:cNvPr>
          <p:cNvSpPr/>
          <p:nvPr/>
        </p:nvSpPr>
        <p:spPr>
          <a:xfrm>
            <a:off x="96864" y="69742"/>
            <a:ext cx="11964692" cy="671851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BD846D59-3386-FB94-0302-D01ECFFE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8</a:t>
            </a:fld>
            <a:endParaRPr lang="en-CA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4" name="3D Model 33" descr="Straight thick arrow">
                <a:extLst>
                  <a:ext uri="{FF2B5EF4-FFF2-40B4-BE49-F238E27FC236}">
                    <a16:creationId xmlns:a16="http://schemas.microsoft.com/office/drawing/2014/main" id="{4234F5E5-5ED3-53E6-C302-61D703E8DF4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8384589"/>
                  </p:ext>
                </p:extLst>
              </p:nvPr>
            </p:nvGraphicFramePr>
            <p:xfrm>
              <a:off x="993193" y="2292524"/>
              <a:ext cx="1098268" cy="474798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1098268" cy="474798"/>
                    </a:xfrm>
                    <a:prstGeom prst="rect">
                      <a:avLst/>
                    </a:prstGeom>
                  </am3d:spPr>
                  <am3d:camera>
                    <am3d:pos x="0" y="0" z="4926513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6943" d="1000000"/>
                    <am3d:preTrans dx="0" dy="-9860495" dz="-1482"/>
                    <am3d:scale>
                      <am3d:sx n="1000000" d="1000000"/>
                      <am3d:sy n="1000000" d="1000000"/>
                      <am3d:sz n="1000000" d="1000000"/>
                    </am3d:scale>
                    <am3d:rot ax="565721" ay="-2601958" az="-390283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2344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4" name="3D Model 33" descr="Straight thick arrow">
                <a:extLst>
                  <a:ext uri="{FF2B5EF4-FFF2-40B4-BE49-F238E27FC236}">
                    <a16:creationId xmlns:a16="http://schemas.microsoft.com/office/drawing/2014/main" id="{4234F5E5-5ED3-53E6-C302-61D703E8DF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93193" y="2292524"/>
                <a:ext cx="1098268" cy="47479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9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7F01"/>
              </a:buClr>
              <a:buSzPct val="90000"/>
            </a:pPr>
            <a:endParaRPr lang="en-US" altLang="en-US" sz="2800" dirty="0">
              <a:ea typeface="MS PGothic"/>
            </a:endParaRPr>
          </a:p>
          <a:p>
            <a:pPr lv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7F01"/>
              </a:buClr>
              <a:buSzPct val="90000"/>
            </a:pPr>
            <a:r>
              <a:rPr lang="en-US" altLang="en-US" sz="2800" dirty="0">
                <a:ea typeface="MS PGothic"/>
              </a:rPr>
              <a:t>When naming an ionic compound that contains only two elements:</a:t>
            </a:r>
          </a:p>
          <a:p>
            <a:pPr lv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7F01"/>
              </a:buClr>
              <a:buSzPct val="90000"/>
              <a:buFont typeface="Wingdings 2" panose="05020102010507070707" pitchFamily="18" charset="2"/>
              <a:buChar char=""/>
            </a:pPr>
            <a:r>
              <a:rPr lang="en-US" altLang="en-US" sz="2800" dirty="0">
                <a:ea typeface="MS PGothic"/>
              </a:rPr>
              <a:t>Metallic element comes </a:t>
            </a:r>
            <a:r>
              <a:rPr lang="en-US" altLang="en-US" sz="2800" b="1" u="sng" dirty="0">
                <a:ea typeface="MS PGothic"/>
              </a:rPr>
              <a:t>before</a:t>
            </a:r>
            <a:r>
              <a:rPr lang="en-US" altLang="en-US" sz="2800" dirty="0">
                <a:ea typeface="MS PGothic"/>
              </a:rPr>
              <a:t> non-metallic element</a:t>
            </a:r>
          </a:p>
          <a:p>
            <a:pPr lvl="0" eaLnBrk="0" fontAlgn="base" hangingPunct="0">
              <a:spcBef>
                <a:spcPts val="2000"/>
              </a:spcBef>
              <a:spcAft>
                <a:spcPct val="0"/>
              </a:spcAft>
              <a:buClr>
                <a:srgbClr val="FF7F01"/>
              </a:buClr>
              <a:buSzPct val="90000"/>
              <a:buFont typeface="Wingdings 2" panose="05020102010507070707" pitchFamily="18" charset="2"/>
              <a:buChar char=""/>
            </a:pPr>
            <a:r>
              <a:rPr lang="en-US" altLang="en-US" sz="2800" b="1" u="sng" dirty="0">
                <a:ea typeface="MS PGothic"/>
              </a:rPr>
              <a:t>Non-metallic</a:t>
            </a:r>
            <a:r>
              <a:rPr lang="en-US" altLang="en-US" sz="2800" dirty="0">
                <a:ea typeface="MS PGothic"/>
              </a:rPr>
              <a:t> elements end with </a:t>
            </a:r>
            <a:r>
              <a:rPr lang="ja-JP" altLang="en-US" sz="2800" b="1" u="sng" dirty="0">
                <a:ea typeface="MS PGothic"/>
              </a:rPr>
              <a:t>‘</a:t>
            </a:r>
            <a:r>
              <a:rPr lang="en-US" altLang="ja-JP" sz="2800" b="1" u="sng" dirty="0">
                <a:ea typeface="MS PGothic"/>
              </a:rPr>
              <a:t>ide</a:t>
            </a:r>
            <a:r>
              <a:rPr lang="ja-JP" altLang="en-US" sz="2800" b="1" u="sng" dirty="0">
                <a:ea typeface="MS PGothic"/>
              </a:rPr>
              <a:t>’  </a:t>
            </a:r>
            <a:endParaRPr lang="en-US" altLang="ja-JP" sz="2800" dirty="0">
              <a:ea typeface="MS PGothic"/>
            </a:endParaRPr>
          </a:p>
        </p:txBody>
      </p:sp>
      <p:pic>
        <p:nvPicPr>
          <p:cNvPr id="10" name="Graphic 9" descr="Badge Copyright outline">
            <a:extLst>
              <a:ext uri="{FF2B5EF4-FFF2-40B4-BE49-F238E27FC236}">
                <a16:creationId xmlns:a16="http://schemas.microsoft.com/office/drawing/2014/main" id="{E80268C0-5C15-6498-2F93-932C0D1CCB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89349" y="6410960"/>
            <a:ext cx="259596" cy="25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10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4229D779-BFC3-DB2E-29EF-21B4A4F5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5400" b="1" dirty="0">
                <a:solidFill>
                  <a:srgbClr val="C00000"/>
                </a:solidFill>
                <a:latin typeface="+mn-lt"/>
              </a:rPr>
              <a:t>Ionic Compounds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9B985EC-D660-3D8D-46C5-F1B14D263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179971"/>
              </p:ext>
            </p:extLst>
          </p:nvPr>
        </p:nvGraphicFramePr>
        <p:xfrm>
          <a:off x="996037" y="1620785"/>
          <a:ext cx="10199926" cy="4700393"/>
        </p:xfrm>
        <a:graphic>
          <a:graphicData uri="http://schemas.openxmlformats.org/drawingml/2006/table">
            <a:tbl>
              <a:tblPr/>
              <a:tblGrid>
                <a:gridCol w="5100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9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122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Elements in an ionic compound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MS PGothic" panose="020B0600070205080204" pitchFamily="34" charset="-128"/>
                        </a:rPr>
                        <a:t>Chemical name</a:t>
                      </a:r>
                      <a:endParaRPr kumimoji="0" lang="en-US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5477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Calcium, chlorine</a:t>
                      </a:r>
                      <a:endParaRPr kumimoji="0" lang="en-US" alt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3300" b="0" i="0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Calcium chlor</a:t>
                      </a:r>
                      <a:r>
                        <a:rPr kumimoji="0" lang="en-US" altLang="en-US" sz="29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ide</a:t>
                      </a:r>
                      <a:endParaRPr kumimoji="0" lang="en-US" altLang="en-US" sz="3300" b="1" i="1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(metal) (non-metal)</a:t>
                      </a:r>
                      <a:endParaRPr kumimoji="0" lang="en-US" altLang="en-US" sz="3300" b="0" i="0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</a:endParaRP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 </a:t>
                      </a:r>
                      <a:endParaRPr kumimoji="0" lang="en-US" altLang="en-US" sz="3300" b="0" i="0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22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Lithium, fluorine</a:t>
                      </a:r>
                      <a:endParaRPr kumimoji="0" lang="en-US" alt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Lithium fluor</a:t>
                      </a:r>
                      <a:r>
                        <a:rPr kumimoji="0" lang="en-US" altLang="en-US" sz="29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ide</a:t>
                      </a:r>
                      <a:endParaRPr kumimoji="0" lang="en-US" altLang="en-US" sz="3300" b="1" i="1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22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Magnesium, oxygen</a:t>
                      </a:r>
                      <a:endParaRPr kumimoji="0" lang="en-US" altLang="en-US" sz="3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Magnesium ox</a:t>
                      </a:r>
                      <a:r>
                        <a:rPr kumimoji="0" lang="en-US" altLang="en-US" sz="29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ide</a:t>
                      </a:r>
                      <a:endParaRPr kumimoji="0" lang="en-US" altLang="en-US" sz="3300" b="1" i="1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8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229"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Potassium, sulfur</a:t>
                      </a:r>
                      <a:endParaRPr kumimoji="0" lang="en-US" altLang="en-US" sz="33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20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20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90000"/>
                        <a:buFont typeface="Wingdings 2" panose="05020102010507070707" pitchFamily="18" charset="2"/>
                        <a:defRPr sz="1600">
                          <a:solidFill>
                            <a:srgbClr val="174576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Potassium sulf</a:t>
                      </a:r>
                      <a:r>
                        <a:rPr kumimoji="0" lang="en-US" altLang="en-US" sz="29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103154"/>
                          </a:solidFill>
                          <a:effectLst/>
                          <a:latin typeface="Georgia" panose="02040502050405020303" pitchFamily="18" charset="0"/>
                          <a:ea typeface="MS PGothic" panose="020B0600070205080204" pitchFamily="34" charset="-128"/>
                        </a:rPr>
                        <a:t>ide</a:t>
                      </a:r>
                      <a:endParaRPr kumimoji="0" lang="en-US" altLang="en-US" sz="3300" b="1" i="1" u="none" strike="noStrike" cap="none" normalizeH="0" baseline="0" dirty="0">
                        <a:ln>
                          <a:noFill/>
                        </a:ln>
                        <a:solidFill>
                          <a:srgbClr val="103154"/>
                        </a:solidFill>
                        <a:effectLst/>
                        <a:latin typeface="Georgia" panose="02040502050405020303" pitchFamily="18" charset="0"/>
                        <a:ea typeface="MS PGothic" panose="020B0600070205080204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81615" marR="8161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70848FC-BED5-E772-013E-0006CD21C5C6}"/>
              </a:ext>
            </a:extLst>
          </p:cNvPr>
          <p:cNvSpPr txBox="1"/>
          <p:nvPr/>
        </p:nvSpPr>
        <p:spPr>
          <a:xfrm>
            <a:off x="6652150" y="2881877"/>
            <a:ext cx="3804945" cy="957736"/>
          </a:xfrm>
          <a:prstGeom prst="rect">
            <a:avLst/>
          </a:prstGeom>
          <a:solidFill>
            <a:srgbClr val="FFD8CB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70A80-3C8A-FE68-48B6-AAC6952ED974}"/>
              </a:ext>
            </a:extLst>
          </p:cNvPr>
          <p:cNvSpPr txBox="1"/>
          <p:nvPr/>
        </p:nvSpPr>
        <p:spPr>
          <a:xfrm>
            <a:off x="6908556" y="5030802"/>
            <a:ext cx="3284187" cy="565193"/>
          </a:xfrm>
          <a:prstGeom prst="rect">
            <a:avLst/>
          </a:prstGeom>
          <a:solidFill>
            <a:srgbClr val="FFD8CB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91A14E-5FC8-2662-961D-13356D663F03}"/>
              </a:ext>
            </a:extLst>
          </p:cNvPr>
          <p:cNvSpPr txBox="1"/>
          <p:nvPr/>
        </p:nvSpPr>
        <p:spPr>
          <a:xfrm>
            <a:off x="7163522" y="4472326"/>
            <a:ext cx="3029221" cy="424698"/>
          </a:xfrm>
          <a:prstGeom prst="rect">
            <a:avLst/>
          </a:prstGeom>
          <a:solidFill>
            <a:srgbClr val="FFECE7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E2A1C9-757F-AB4F-6767-4F1FDD3830C5}"/>
              </a:ext>
            </a:extLst>
          </p:cNvPr>
          <p:cNvSpPr txBox="1"/>
          <p:nvPr/>
        </p:nvSpPr>
        <p:spPr>
          <a:xfrm>
            <a:off x="7029180" y="5729773"/>
            <a:ext cx="3125284" cy="441162"/>
          </a:xfrm>
          <a:prstGeom prst="rect">
            <a:avLst/>
          </a:prstGeom>
          <a:solidFill>
            <a:srgbClr val="FFECE7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F8D052-81FC-380D-4A6F-9EB199DF1E3D}"/>
              </a:ext>
            </a:extLst>
          </p:cNvPr>
          <p:cNvSpPr txBox="1"/>
          <p:nvPr/>
        </p:nvSpPr>
        <p:spPr>
          <a:xfrm>
            <a:off x="1734905" y="2946348"/>
            <a:ext cx="3721159" cy="7545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B0DFE6-E864-8C9C-D7EE-C8E15267B5E1}"/>
              </a:ext>
            </a:extLst>
          </p:cNvPr>
          <p:cNvSpPr txBox="1"/>
          <p:nvPr/>
        </p:nvSpPr>
        <p:spPr>
          <a:xfrm>
            <a:off x="1646788" y="5066036"/>
            <a:ext cx="3848280" cy="48103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E7F00A-6DBF-60EC-78A9-B2867E2EDB86}"/>
              </a:ext>
            </a:extLst>
          </p:cNvPr>
          <p:cNvSpPr txBox="1"/>
          <p:nvPr/>
        </p:nvSpPr>
        <p:spPr>
          <a:xfrm>
            <a:off x="1808937" y="4423556"/>
            <a:ext cx="3564788" cy="53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F92D37-D5B5-F2A2-2B8C-7651324A63F0}"/>
              </a:ext>
            </a:extLst>
          </p:cNvPr>
          <p:cNvSpPr txBox="1"/>
          <p:nvPr/>
        </p:nvSpPr>
        <p:spPr>
          <a:xfrm>
            <a:off x="1808938" y="5768086"/>
            <a:ext cx="3486782" cy="4411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261595-E655-CBB3-276E-64AE6BCACBA4}"/>
              </a:ext>
            </a:extLst>
          </p:cNvPr>
          <p:cNvSpPr/>
          <p:nvPr/>
        </p:nvSpPr>
        <p:spPr>
          <a:xfrm>
            <a:off x="104614" y="81366"/>
            <a:ext cx="11968566" cy="667202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noFill/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8FF88F2-2858-F5CE-309D-0000748D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10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11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Be careful. A polyatomic ion will not change its name after combining with other elements.</a:t>
            </a:r>
          </a:p>
          <a:p>
            <a:r>
              <a:rPr lang="en-GB" sz="2800" b="1" dirty="0"/>
              <a:t>For example: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8BC0F-6432-C299-D868-C02397E6DF47}"/>
              </a:ext>
            </a:extLst>
          </p:cNvPr>
          <p:cNvSpPr txBox="1"/>
          <p:nvPr/>
        </p:nvSpPr>
        <p:spPr>
          <a:xfrm>
            <a:off x="3276436" y="2756297"/>
            <a:ext cx="5639127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SG" dirty="0">
              <a:latin typeface="Georgia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Sodium </a:t>
            </a:r>
            <a:r>
              <a:rPr lang="en-US" sz="3200" b="1" u="sng" dirty="0">
                <a:solidFill>
                  <a:srgbClr val="C00000"/>
                </a:solidFill>
              </a:rPr>
              <a:t>carbonate</a:t>
            </a:r>
            <a:endParaRPr lang="en-SG" sz="3200" dirty="0">
              <a:solidFill>
                <a:srgbClr val="C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Potassium </a:t>
            </a:r>
            <a:r>
              <a:rPr lang="en-US" sz="3200" b="1" u="sng" dirty="0">
                <a:solidFill>
                  <a:srgbClr val="C00000"/>
                </a:solidFill>
              </a:rPr>
              <a:t>sulphate</a:t>
            </a:r>
            <a:endParaRPr lang="en-SG" sz="3200" dirty="0">
              <a:solidFill>
                <a:srgbClr val="C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dirty="0"/>
              <a:t>Calcium </a:t>
            </a:r>
            <a:r>
              <a:rPr lang="en-US" sz="3200" b="1" u="sng" dirty="0">
                <a:solidFill>
                  <a:srgbClr val="C00000"/>
                </a:solidFill>
              </a:rPr>
              <a:t>hydroxide</a:t>
            </a:r>
            <a:endParaRPr lang="en-SG" sz="3200" dirty="0">
              <a:solidFill>
                <a:srgbClr val="C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3200" b="1" u="sng" dirty="0">
                <a:solidFill>
                  <a:srgbClr val="C00000"/>
                </a:solidFill>
              </a:rPr>
              <a:t>Ammonium</a:t>
            </a:r>
            <a:r>
              <a:rPr lang="en-US" sz="3200" dirty="0"/>
              <a:t> chloride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328662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12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C00000"/>
                </a:solidFill>
              </a:rPr>
              <a:t>The Criss-Cross Method </a:t>
            </a:r>
          </a:p>
          <a:p>
            <a:endParaRPr lang="en-GB" sz="2800" b="1" dirty="0">
              <a:solidFill>
                <a:srgbClr val="C00000"/>
              </a:solidFill>
            </a:endParaRPr>
          </a:p>
          <a:p>
            <a:r>
              <a:rPr lang="en-GB" sz="2800" b="1" dirty="0"/>
              <a:t>Let’s use the valency list again:</a:t>
            </a:r>
          </a:p>
          <a:p>
            <a:r>
              <a:rPr lang="en-US" sz="2800" b="1" dirty="0"/>
              <a:t>Remember:</a:t>
            </a:r>
          </a:p>
          <a:p>
            <a:endParaRPr lang="en-US" sz="2800" b="1" dirty="0"/>
          </a:p>
          <a:p>
            <a:pPr algn="ctr"/>
            <a:r>
              <a:rPr lang="en-US" sz="2800" b="1" dirty="0"/>
              <a:t>Group	1	2	3	4	5	6	7	8</a:t>
            </a:r>
          </a:p>
          <a:p>
            <a:pPr algn="ctr"/>
            <a:r>
              <a:rPr lang="en-US" sz="2800" b="1" dirty="0"/>
              <a:t>Valency	</a:t>
            </a:r>
            <a:r>
              <a:rPr lang="en-US" sz="2800" b="1" dirty="0">
                <a:solidFill>
                  <a:srgbClr val="FF0000"/>
                </a:solidFill>
              </a:rPr>
              <a:t>1	2	3	4	3	2	1	0</a:t>
            </a: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pPr algn="ctr"/>
            <a:r>
              <a:rPr lang="en-US" b="1" dirty="0"/>
              <a:t>Hint:</a:t>
            </a:r>
            <a:r>
              <a:rPr lang="en-US" b="1" dirty="0">
                <a:solidFill>
                  <a:srgbClr val="C00000"/>
                </a:solidFill>
              </a:rPr>
              <a:t> Valencies will always guarantee you write the correct ionic formula on assessments!</a:t>
            </a:r>
            <a:endParaRPr lang="en-CA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11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A5A472F-BDCF-E61E-F1B6-25BADC399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Criss-Cross Method for naming Ionic Substances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1F6C92-4481-42B2-064C-B457CC08F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48013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1: Sodium chloride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33796" name="Rectangle 9">
            <a:extLst>
              <a:ext uri="{FF2B5EF4-FFF2-40B4-BE49-F238E27FC236}">
                <a16:creationId xmlns:a16="http://schemas.microsoft.com/office/drawing/2014/main" id="{0B14745E-1383-D8F2-91B2-CB60F935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A88654E-54AE-A80A-31F7-AE6B3CF1F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63623"/>
              </p:ext>
            </p:extLst>
          </p:nvPr>
        </p:nvGraphicFramePr>
        <p:xfrm>
          <a:off x="1964410" y="2324101"/>
          <a:ext cx="825274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Steps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Sodium chloride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2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3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88963E9-BDD4-83F9-F2B7-D28FE25E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1466C7-B0E8-3D10-2A30-5862C74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Na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28BF67-4EC1-A1D0-6789-1DB323820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51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Cl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F85960-14A8-C646-0B2A-8DD209CC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CC18A7-C028-3D92-E62B-4D2220E4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151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E3F1F23-742D-FDBD-D113-D8C5D2641F43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713A48B-1EB0-0B89-8DD1-C5715D54D676}"/>
              </a:ext>
            </a:extLst>
          </p:cNvPr>
          <p:cNvCxnSpPr/>
          <p:nvPr/>
        </p:nvCxnSpPr>
        <p:spPr>
          <a:xfrm flipV="1">
            <a:off x="8445499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2F8705-5C7A-F868-A20F-DC7E25A9C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555F72-7029-54B8-0A8E-F0CCE476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089" y="4535489"/>
            <a:ext cx="17986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Na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0BE0CD-D81C-5DF0-9C74-D814C559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C78C67-A1F5-7CAD-470F-A165DC7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4" y="5327650"/>
            <a:ext cx="179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NaCl</a:t>
            </a:r>
            <a:endParaRPr lang="en-US" altLang="en-US" sz="3200" b="1" baseline="-25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524F7-A676-B391-0FDE-7530E4F439C8}"/>
              </a:ext>
            </a:extLst>
          </p:cNvPr>
          <p:cNvSpPr/>
          <p:nvPr/>
        </p:nvSpPr>
        <p:spPr>
          <a:xfrm>
            <a:off x="89115" y="89115"/>
            <a:ext cx="12011187" cy="66797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7DC72-B736-F792-A906-45EA9CB2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13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A5A472F-BDCF-E61E-F1B6-25BADC399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Criss-Cross Method for naming Ionic Substances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1F6C92-4481-42B2-064C-B457CC08F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48013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2: Zinc chloride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33796" name="Rectangle 9">
            <a:extLst>
              <a:ext uri="{FF2B5EF4-FFF2-40B4-BE49-F238E27FC236}">
                <a16:creationId xmlns:a16="http://schemas.microsoft.com/office/drawing/2014/main" id="{0B14745E-1383-D8F2-91B2-CB60F935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A88654E-54AE-A80A-31F7-AE6B3CF1F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741722"/>
              </p:ext>
            </p:extLst>
          </p:nvPr>
        </p:nvGraphicFramePr>
        <p:xfrm>
          <a:off x="1964410" y="2324101"/>
          <a:ext cx="825274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Steps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Zinc chloride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2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3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88963E9-BDD4-83F9-F2B7-D28FE25E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1466C7-B0E8-3D10-2A30-5862C74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Zn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28BF67-4EC1-A1D0-6789-1DB323820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51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Cl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F85960-14A8-C646-0B2A-8DD209CC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CC18A7-C028-3D92-E62B-4D2220E4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4151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E3F1F23-742D-FDBD-D113-D8C5D2641F43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713A48B-1EB0-0B89-8DD1-C5715D54D676}"/>
              </a:ext>
            </a:extLst>
          </p:cNvPr>
          <p:cNvCxnSpPr/>
          <p:nvPr/>
        </p:nvCxnSpPr>
        <p:spPr>
          <a:xfrm flipV="1">
            <a:off x="8445499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2F8705-5C7A-F868-A20F-DC7E25A9C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555F72-7029-54B8-0A8E-F0CCE476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089" y="4535489"/>
            <a:ext cx="17986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Zn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0BE0CD-D81C-5DF0-9C74-D814C559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C78C67-A1F5-7CAD-470F-A165DC7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4" y="5327650"/>
            <a:ext cx="179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ZnCl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524F7-A676-B391-0FDE-7530E4F439C8}"/>
              </a:ext>
            </a:extLst>
          </p:cNvPr>
          <p:cNvSpPr/>
          <p:nvPr/>
        </p:nvSpPr>
        <p:spPr>
          <a:xfrm>
            <a:off x="89115" y="89115"/>
            <a:ext cx="12011187" cy="66797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282BA-06BC-653F-EB2D-F40F9E0A0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56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A5A472F-BDCF-E61E-F1B6-25BADC399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Criss-Cross Method for naming Ionic Substances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1F6C92-4481-42B2-064C-B457CC08F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48013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3: </a:t>
            </a:r>
            <a:r>
              <a:rPr lang="en-US" altLang="en-US" b="1" dirty="0" err="1">
                <a:latin typeface="+mn-lt"/>
                <a:cs typeface="Arial" panose="020B0604020202020204" pitchFamily="34" charset="0"/>
              </a:rPr>
              <a:t>Aluminium</a:t>
            </a:r>
            <a:r>
              <a:rPr lang="en-US" altLang="en-US" b="1" dirty="0">
                <a:latin typeface="+mn-lt"/>
                <a:cs typeface="Arial" panose="020B0604020202020204" pitchFamily="34" charset="0"/>
              </a:rPr>
              <a:t> oxide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33796" name="Rectangle 9">
            <a:extLst>
              <a:ext uri="{FF2B5EF4-FFF2-40B4-BE49-F238E27FC236}">
                <a16:creationId xmlns:a16="http://schemas.microsoft.com/office/drawing/2014/main" id="{0B14745E-1383-D8F2-91B2-CB60F935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A88654E-54AE-A80A-31F7-AE6B3CF1F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462038"/>
              </p:ext>
            </p:extLst>
          </p:nvPr>
        </p:nvGraphicFramePr>
        <p:xfrm>
          <a:off x="1964410" y="2324101"/>
          <a:ext cx="825274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Steps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+mn-lt"/>
                        </a:rPr>
                        <a:t>Aluminium</a:t>
                      </a:r>
                      <a:r>
                        <a:rPr lang="en-US" sz="1800" dirty="0">
                          <a:latin typeface="+mn-lt"/>
                        </a:rPr>
                        <a:t> oxide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2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3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88963E9-BDD4-83F9-F2B7-D28FE25E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1466C7-B0E8-3D10-2A30-5862C74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28BF67-4EC1-A1D0-6789-1DB323820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51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F85960-14A8-C646-0B2A-8DD209CC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511" y="3719403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CC18A7-C028-3D92-E62B-4D2220E4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8113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E3F1F23-742D-FDBD-D113-D8C5D2641F43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713A48B-1EB0-0B89-8DD1-C5715D54D676}"/>
              </a:ext>
            </a:extLst>
          </p:cNvPr>
          <p:cNvCxnSpPr/>
          <p:nvPr/>
        </p:nvCxnSpPr>
        <p:spPr>
          <a:xfrm flipV="1">
            <a:off x="8445499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2F8705-5C7A-F868-A20F-DC7E25A9C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555F72-7029-54B8-0A8E-F0CCE476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089" y="4535489"/>
            <a:ext cx="17986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Al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0BE0CD-D81C-5DF0-9C74-D814C559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C78C67-A1F5-7CAD-470F-A165DC7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4" y="5327650"/>
            <a:ext cx="179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Al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524F7-A676-B391-0FDE-7530E4F439C8}"/>
              </a:ext>
            </a:extLst>
          </p:cNvPr>
          <p:cNvSpPr/>
          <p:nvPr/>
        </p:nvSpPr>
        <p:spPr>
          <a:xfrm>
            <a:off x="89115" y="89115"/>
            <a:ext cx="12011187" cy="66797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7DBF7-D291-DDFD-24F5-171D4FBE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0781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7A5A472F-BDCF-E61E-F1B6-25BADC399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Criss-Cross Method for naming Ionic Substances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31F6C92-4481-42B2-064C-B457CC08F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57246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4: Magnesium oxide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33796" name="Rectangle 9">
            <a:extLst>
              <a:ext uri="{FF2B5EF4-FFF2-40B4-BE49-F238E27FC236}">
                <a16:creationId xmlns:a16="http://schemas.microsoft.com/office/drawing/2014/main" id="{0B14745E-1383-D8F2-91B2-CB60F9354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9A88654E-54AE-A80A-31F7-AE6B3CF1F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03366"/>
              </p:ext>
            </p:extLst>
          </p:nvPr>
        </p:nvGraphicFramePr>
        <p:xfrm>
          <a:off x="1964410" y="2324101"/>
          <a:ext cx="825274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Steps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Magnesium oxide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1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US" sz="1800" dirty="0">
                        <a:latin typeface="+mn-lt"/>
                      </a:endParaRPr>
                    </a:p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2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+mn-lt"/>
                        </a:rPr>
                        <a:t>3</a:t>
                      </a:r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+mn-lt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88963E9-BDD4-83F9-F2B7-D28FE25E4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1466C7-B0E8-3D10-2A30-5862C7486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Mg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28BF67-4EC1-A1D0-6789-1DB323820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51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O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F85960-14A8-C646-0B2A-8DD209CC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3511" y="3719403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CC18A7-C028-3D92-E62B-4D2220E4F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8113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E3F1F23-742D-FDBD-D113-D8C5D2641F43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713A48B-1EB0-0B89-8DD1-C5715D54D676}"/>
              </a:ext>
            </a:extLst>
          </p:cNvPr>
          <p:cNvCxnSpPr/>
          <p:nvPr/>
        </p:nvCxnSpPr>
        <p:spPr>
          <a:xfrm flipV="1">
            <a:off x="8445499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92F8705-5C7A-F868-A20F-DC7E25A9C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555F72-7029-54B8-0A8E-F0CCE476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089" y="4535489"/>
            <a:ext cx="17986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Mg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0BE0CD-D81C-5DF0-9C74-D814C5590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  <a:latin typeface="+mn-lt"/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C78C67-A1F5-7CAD-470F-A165DC7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4" y="5327650"/>
            <a:ext cx="179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MgO</a:t>
            </a:r>
            <a:endParaRPr lang="en-US" altLang="en-US" sz="3200" b="1" baseline="-25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7524F7-A676-B391-0FDE-7530E4F439C8}"/>
              </a:ext>
            </a:extLst>
          </p:cNvPr>
          <p:cNvSpPr/>
          <p:nvPr/>
        </p:nvSpPr>
        <p:spPr>
          <a:xfrm>
            <a:off x="89115" y="89115"/>
            <a:ext cx="12011187" cy="667977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7D8545-BE5B-8113-B4E2-9C7665A1EF7B}"/>
              </a:ext>
            </a:extLst>
          </p:cNvPr>
          <p:cNvSpPr txBox="1"/>
          <p:nvPr/>
        </p:nvSpPr>
        <p:spPr>
          <a:xfrm>
            <a:off x="1553706" y="6082424"/>
            <a:ext cx="9225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Remember:</a:t>
            </a:r>
            <a:r>
              <a:rPr lang="en-GB" sz="1400" dirty="0"/>
              <a:t> </a:t>
            </a:r>
            <a:r>
              <a:rPr lang="en-GB" sz="1400" dirty="0">
                <a:solidFill>
                  <a:srgbClr val="C00000"/>
                </a:solidFill>
              </a:rPr>
              <a:t>If your coefficients are the same, like in this example, simplify by finding the lowest common factor. In this case, it is 2. </a:t>
            </a:r>
            <a:endParaRPr lang="en-CA" sz="1400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92C71-1344-2350-6FE6-C3D987358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260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6D9EA15-75AF-8F8D-557F-3609C4F0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Now let’s write some formulas using polyatomic ions</a:t>
            </a:r>
            <a:endParaRPr lang="en-US" altLang="en-US" sz="4800" b="1" dirty="0">
              <a:solidFill>
                <a:srgbClr val="FF7F0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E505E2-DBEB-890F-4D90-933520DBA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480131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6: Calcium nitrate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40964" name="Rectangle 9">
            <a:extLst>
              <a:ext uri="{FF2B5EF4-FFF2-40B4-BE49-F238E27FC236}">
                <a16:creationId xmlns:a16="http://schemas.microsoft.com/office/drawing/2014/main" id="{DD601DC1-C5EA-6401-C676-7ED2D069C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A6109AB-3928-7CC1-36DF-971098662DDB}"/>
              </a:ext>
            </a:extLst>
          </p:cNvPr>
          <p:cNvGraphicFramePr>
            <a:graphicFrameLocks noGrp="1"/>
          </p:cNvGraphicFramePr>
          <p:nvPr/>
        </p:nvGraphicFramePr>
        <p:xfrm>
          <a:off x="1943100" y="2324101"/>
          <a:ext cx="827405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Steps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Calcium nitrate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1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2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3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FCE3FF4-FC28-540A-F57C-D03DDBA2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96E1EF-BEB5-63C6-FF58-952E17BA3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Georgia" panose="02040502050405020303" pitchFamily="18" charset="0"/>
              </a:rPr>
              <a:t>Ca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7C26F-F4DB-3EA7-FAE9-CBDCD9ED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188" y="2870200"/>
            <a:ext cx="885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NO</a:t>
            </a:r>
            <a:r>
              <a:rPr lang="en-US" altLang="en-US" sz="2400" b="1" baseline="-25000" dirty="0">
                <a:solidFill>
                  <a:schemeClr val="tx1"/>
                </a:solidFill>
                <a:latin typeface="Georgia" panose="02040502050405020303" pitchFamily="18" charset="0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0DF8E-D525-5066-68C0-CA72886D7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>
                <a:solidFill>
                  <a:schemeClr val="tx1"/>
                </a:solidFill>
                <a:latin typeface="Georgia" panose="02040502050405020303" pitchFamily="18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65407C-CD89-35BB-8E0F-5D8721C5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6037" y="3765550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Georgia" panose="02040502050405020303" pitchFamily="18" charset="0"/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A1CFED-9210-D246-8554-5319BFF1397A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3FFFC0-1F40-6B24-9A55-C8F4AA5790AC}"/>
              </a:ext>
            </a:extLst>
          </p:cNvPr>
          <p:cNvCxnSpPr/>
          <p:nvPr/>
        </p:nvCxnSpPr>
        <p:spPr>
          <a:xfrm flipV="1">
            <a:off x="8397875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228307-B34E-8A12-F911-84D74FEED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6D9DC2-5071-D697-211F-52C95B1F6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1" y="4535489"/>
            <a:ext cx="227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Ca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(NO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)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0E221-C42E-AE41-7CA9-A4906527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03E9C5-06AE-CCE6-5E62-D2EAF7F58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163" y="5327650"/>
            <a:ext cx="210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Ca(NO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)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721AF2-631D-122C-3DFC-1804D46D6C11}"/>
              </a:ext>
            </a:extLst>
          </p:cNvPr>
          <p:cNvSpPr/>
          <p:nvPr/>
        </p:nvSpPr>
        <p:spPr>
          <a:xfrm>
            <a:off x="104614" y="65868"/>
            <a:ext cx="11987939" cy="67068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FE66E-F11A-C228-0E52-DE130B3C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17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18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380846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In this example, </a:t>
            </a:r>
            <a:r>
              <a:rPr lang="en-US" altLang="en-US" sz="2800" b="1" dirty="0">
                <a:solidFill>
                  <a:srgbClr val="C00000"/>
                </a:solidFill>
              </a:rPr>
              <a:t>Ca(NO</a:t>
            </a:r>
            <a:r>
              <a:rPr lang="en-US" altLang="en-US" sz="2800" b="1" baseline="-25000" dirty="0">
                <a:solidFill>
                  <a:srgbClr val="C00000"/>
                </a:solidFill>
              </a:rPr>
              <a:t>3</a:t>
            </a:r>
            <a:r>
              <a:rPr lang="en-US" altLang="en-US" sz="2800" b="1" dirty="0">
                <a:solidFill>
                  <a:srgbClr val="C00000"/>
                </a:solidFill>
              </a:rPr>
              <a:t>)</a:t>
            </a:r>
            <a:r>
              <a:rPr lang="en-US" altLang="en-US" sz="2800" b="1" baseline="-25000" dirty="0">
                <a:solidFill>
                  <a:srgbClr val="C00000"/>
                </a:solidFill>
              </a:rPr>
              <a:t>2</a:t>
            </a:r>
            <a:r>
              <a:rPr lang="en-US" altLang="en-US" sz="2800" b="1" dirty="0">
                <a:solidFill>
                  <a:srgbClr val="C00000"/>
                </a:solidFill>
              </a:rPr>
              <a:t> </a:t>
            </a:r>
            <a:r>
              <a:rPr lang="en-US" altLang="en-US" sz="2800" dirty="0"/>
              <a:t>is written with a bracket, correctly showing there are </a:t>
            </a:r>
            <a:r>
              <a:rPr lang="en-US" altLang="en-US" sz="2800" b="1" dirty="0"/>
              <a:t>two</a:t>
            </a:r>
            <a:r>
              <a:rPr lang="en-US" altLang="en-US" sz="2800" baseline="-25000" dirty="0"/>
              <a:t> </a:t>
            </a:r>
            <a:r>
              <a:rPr lang="en-US" altLang="en-US" sz="2800" dirty="0"/>
              <a:t> nitrate groups attached (NO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). </a:t>
            </a:r>
          </a:p>
          <a:p>
            <a:endParaRPr lang="en-US" altLang="en-US" sz="2800" dirty="0"/>
          </a:p>
          <a:p>
            <a:r>
              <a:rPr lang="en-US" altLang="en-US" sz="2800" dirty="0"/>
              <a:t>If no bracket is used, the formula would read as </a:t>
            </a:r>
            <a:r>
              <a:rPr lang="en-US" altLang="en-US" sz="2800" b="1" dirty="0">
                <a:solidFill>
                  <a:srgbClr val="C00000"/>
                </a:solidFill>
              </a:rPr>
              <a:t>NO</a:t>
            </a:r>
            <a:r>
              <a:rPr lang="en-US" altLang="en-US" sz="2800" b="1" baseline="-25000" dirty="0">
                <a:solidFill>
                  <a:srgbClr val="C00000"/>
                </a:solidFill>
              </a:rPr>
              <a:t>32</a:t>
            </a:r>
            <a:r>
              <a:rPr lang="en-US" altLang="en-US" sz="2800" dirty="0"/>
              <a:t> and we know that this cannot happen!</a:t>
            </a:r>
            <a:endParaRPr lang="en-US" altLang="en-US" sz="2800" baseline="-25000" dirty="0"/>
          </a:p>
          <a:p>
            <a:endParaRPr lang="en-US" altLang="en-US" sz="2800" baseline="-25000" dirty="0"/>
          </a:p>
          <a:p>
            <a:r>
              <a:rPr lang="en-US" altLang="en-US" sz="2800" b="1" dirty="0">
                <a:solidFill>
                  <a:srgbClr val="C00000"/>
                </a:solidFill>
              </a:rPr>
              <a:t>Try these next examples:</a:t>
            </a:r>
          </a:p>
        </p:txBody>
      </p:sp>
    </p:spTree>
    <p:extLst>
      <p:ext uri="{BB962C8B-B14F-4D97-AF65-F5344CB8AC3E}">
        <p14:creationId xmlns:p14="http://schemas.microsoft.com/office/powerpoint/2010/main" val="2630915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6D9EA15-75AF-8F8D-557F-3609C4F0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Now let’s write some formulas using polyatomic ions</a:t>
            </a:r>
            <a:endParaRPr lang="en-US" altLang="en-US" sz="4800" b="1" dirty="0">
              <a:solidFill>
                <a:srgbClr val="FF7F0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E505E2-DBEB-890F-4D90-933520DBA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57246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7: Sodium carbonate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40964" name="Rectangle 9">
            <a:extLst>
              <a:ext uri="{FF2B5EF4-FFF2-40B4-BE49-F238E27FC236}">
                <a16:creationId xmlns:a16="http://schemas.microsoft.com/office/drawing/2014/main" id="{DD601DC1-C5EA-6401-C676-7ED2D069C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A6109AB-3928-7CC1-36DF-97109866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41743"/>
              </p:ext>
            </p:extLst>
          </p:nvPr>
        </p:nvGraphicFramePr>
        <p:xfrm>
          <a:off x="1943100" y="2324101"/>
          <a:ext cx="827405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Steps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Sodium carbonate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1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2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3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FCE3FF4-FC28-540A-F57C-D03DDBA2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96E1EF-BEB5-63C6-FF58-952E17BA3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Na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7C26F-F4DB-3EA7-FAE9-CBDCD9ED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9376" y="2882901"/>
            <a:ext cx="885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CO</a:t>
            </a:r>
            <a:r>
              <a:rPr lang="en-US" altLang="en-US" sz="2400" b="1" baseline="-25000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0DF8E-D525-5066-68C0-CA72886D7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65407C-CD89-35BB-8E0F-5D8721C5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562" y="3754439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A1CFED-9210-D246-8554-5319BFF1397A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3FFFC0-1F40-6B24-9A55-C8F4AA5790AC}"/>
              </a:ext>
            </a:extLst>
          </p:cNvPr>
          <p:cNvCxnSpPr/>
          <p:nvPr/>
        </p:nvCxnSpPr>
        <p:spPr>
          <a:xfrm flipV="1">
            <a:off x="8397875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228307-B34E-8A12-F911-84D74FEED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6D9DC2-5071-D697-211F-52C95B1F6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1" y="4535489"/>
            <a:ext cx="227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Na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(CO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)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0E221-C42E-AE41-7CA9-A4906527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03E9C5-06AE-CCE6-5E62-D2EAF7F58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163" y="5327650"/>
            <a:ext cx="210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Na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721AF2-631D-122C-3DFC-1804D46D6C11}"/>
              </a:ext>
            </a:extLst>
          </p:cNvPr>
          <p:cNvSpPr/>
          <p:nvPr/>
        </p:nvSpPr>
        <p:spPr>
          <a:xfrm>
            <a:off x="104614" y="65868"/>
            <a:ext cx="11987939" cy="67068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F159B0-A3FD-AC31-B7AE-5B139A9C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650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6D9EA15-75AF-8F8D-557F-3609C4F0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Now let’s write some formulas using polyatomic ions</a:t>
            </a:r>
            <a:endParaRPr lang="en-US" altLang="en-US" sz="4800" b="1" dirty="0">
              <a:solidFill>
                <a:srgbClr val="FF7F0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E505E2-DBEB-890F-4D90-933520DBA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57246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8: </a:t>
            </a:r>
            <a:r>
              <a:rPr lang="en-US" altLang="en-US" b="1" dirty="0" err="1">
                <a:latin typeface="+mn-lt"/>
                <a:cs typeface="Arial" panose="020B0604020202020204" pitchFamily="34" charset="0"/>
              </a:rPr>
              <a:t>Aluminium</a:t>
            </a:r>
            <a:r>
              <a:rPr lang="en-US" altLang="en-US" b="1" dirty="0">
                <a:latin typeface="+mn-lt"/>
                <a:cs typeface="Arial" panose="020B0604020202020204" pitchFamily="34" charset="0"/>
              </a:rPr>
              <a:t> sulphate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40964" name="Rectangle 9">
            <a:extLst>
              <a:ext uri="{FF2B5EF4-FFF2-40B4-BE49-F238E27FC236}">
                <a16:creationId xmlns:a16="http://schemas.microsoft.com/office/drawing/2014/main" id="{DD601DC1-C5EA-6401-C676-7ED2D069C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A6109AB-3928-7CC1-36DF-97109866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44620"/>
              </p:ext>
            </p:extLst>
          </p:nvPr>
        </p:nvGraphicFramePr>
        <p:xfrm>
          <a:off x="1943100" y="2324101"/>
          <a:ext cx="827405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Steps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Georgia" pitchFamily="18" charset="0"/>
                        </a:rPr>
                        <a:t>Aluminium</a:t>
                      </a:r>
                      <a:r>
                        <a:rPr lang="en-US" sz="1800" dirty="0">
                          <a:latin typeface="Georgia" pitchFamily="18" charset="0"/>
                        </a:rPr>
                        <a:t> sulphate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1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2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3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FCE3FF4-FC28-540A-F57C-D03DDBA2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96E1EF-BEB5-63C6-FF58-952E17BA3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139" y="2870200"/>
            <a:ext cx="709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7C26F-F4DB-3EA7-FAE9-CBDCD9ED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3188" y="2873373"/>
            <a:ext cx="885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SO</a:t>
            </a:r>
            <a:r>
              <a:rPr lang="en-US" altLang="en-US" sz="2400" b="1" baseline="-25000" dirty="0">
                <a:solidFill>
                  <a:schemeClr val="tx1"/>
                </a:solidFill>
                <a:latin typeface="+mn-lt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0DF8E-D525-5066-68C0-CA72886D7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65407C-CD89-35BB-8E0F-5D8721C5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562" y="3754439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A1CFED-9210-D246-8554-5319BFF1397A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3FFFC0-1F40-6B24-9A55-C8F4AA5790AC}"/>
              </a:ext>
            </a:extLst>
          </p:cNvPr>
          <p:cNvCxnSpPr/>
          <p:nvPr/>
        </p:nvCxnSpPr>
        <p:spPr>
          <a:xfrm flipV="1">
            <a:off x="8397875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228307-B34E-8A12-F911-84D74FEED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6D9DC2-5071-D697-211F-52C95B1F6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4301" y="4535489"/>
            <a:ext cx="227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Al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(SO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)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0E221-C42E-AE41-7CA9-A4906527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03E9C5-06AE-CCE6-5E62-D2EAF7F58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163" y="5327650"/>
            <a:ext cx="2101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lvl="0" algn="ctr">
              <a:spcBef>
                <a:spcPct val="0"/>
              </a:spcBef>
              <a:buClrTx/>
              <a:buSzTx/>
              <a:buNone/>
            </a:pPr>
            <a:r>
              <a:rPr lang="en-US" altLang="en-US" sz="3200" b="1" dirty="0">
                <a:solidFill>
                  <a:prstClr val="black"/>
                </a:solidFill>
                <a:latin typeface="Aptos" panose="02110004020202020204"/>
                <a:ea typeface="+mn-ea"/>
              </a:rPr>
              <a:t> Al</a:t>
            </a:r>
            <a:r>
              <a:rPr lang="en-US" altLang="en-US" sz="3200" b="1" baseline="-25000" dirty="0">
                <a:solidFill>
                  <a:prstClr val="black"/>
                </a:solidFill>
                <a:latin typeface="Aptos" panose="02110004020202020204"/>
                <a:ea typeface="+mn-ea"/>
              </a:rPr>
              <a:t>2</a:t>
            </a:r>
            <a:r>
              <a:rPr lang="en-US" altLang="en-US" sz="3200" b="1" dirty="0">
                <a:solidFill>
                  <a:prstClr val="black"/>
                </a:solidFill>
                <a:latin typeface="Aptos" panose="02110004020202020204"/>
                <a:ea typeface="+mn-ea"/>
              </a:rPr>
              <a:t>(SO</a:t>
            </a:r>
            <a:r>
              <a:rPr lang="en-US" altLang="en-US" sz="3200" b="1" baseline="-25000" dirty="0">
                <a:solidFill>
                  <a:prstClr val="black"/>
                </a:solidFill>
                <a:latin typeface="Aptos" panose="02110004020202020204"/>
                <a:ea typeface="+mn-ea"/>
              </a:rPr>
              <a:t>4</a:t>
            </a:r>
            <a:r>
              <a:rPr lang="en-US" altLang="en-US" sz="3200" b="1" dirty="0">
                <a:solidFill>
                  <a:prstClr val="black"/>
                </a:solidFill>
                <a:latin typeface="Aptos" panose="02110004020202020204"/>
                <a:ea typeface="+mn-ea"/>
              </a:rPr>
              <a:t>)</a:t>
            </a:r>
            <a:r>
              <a:rPr lang="en-US" altLang="en-US" sz="3200" b="1" baseline="-25000" dirty="0">
                <a:solidFill>
                  <a:prstClr val="black"/>
                </a:solidFill>
                <a:latin typeface="Aptos" panose="02110004020202020204"/>
                <a:ea typeface="+mn-ea"/>
              </a:rPr>
              <a:t>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721AF2-631D-122C-3DFC-1804D46D6C11}"/>
              </a:ext>
            </a:extLst>
          </p:cNvPr>
          <p:cNvSpPr/>
          <p:nvPr/>
        </p:nvSpPr>
        <p:spPr>
          <a:xfrm>
            <a:off x="104614" y="65868"/>
            <a:ext cx="11987939" cy="67068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04270-53CF-54BB-D01B-0F24C7D3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580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E6D9EA15-75AF-8F8D-557F-3609C4F03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075" y="295275"/>
            <a:ext cx="869315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800" b="1" dirty="0">
                <a:solidFill>
                  <a:srgbClr val="C00000"/>
                </a:solidFill>
                <a:latin typeface="+mn-lt"/>
              </a:rPr>
              <a:t>Now let’s write some formulas using polyatomic ions</a:t>
            </a:r>
            <a:endParaRPr lang="en-US" altLang="en-US" sz="4800" b="1" dirty="0">
              <a:solidFill>
                <a:srgbClr val="FF7F0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E505E2-DBEB-890F-4D90-933520DBA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2225" y="1788747"/>
            <a:ext cx="57246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5715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  <a:cs typeface="Arial" panose="020B0604020202020204" pitchFamily="34" charset="0"/>
              </a:rPr>
              <a:t>Example 9: Ammonium chloride</a:t>
            </a:r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	</a:t>
            </a:r>
            <a:endParaRPr lang="en-US" altLang="en-US" b="1" dirty="0">
              <a:latin typeface="Georgia" panose="02040502050405020303" pitchFamily="18" charset="0"/>
            </a:endParaRPr>
          </a:p>
          <a:p>
            <a:r>
              <a:rPr lang="en-US" altLang="en-US" b="1" dirty="0">
                <a:latin typeface="Georgia" panose="02040502050405020303" pitchFamily="18" charset="0"/>
                <a:cs typeface="Arial" panose="020B0604020202020204" pitchFamily="34" charset="0"/>
              </a:rPr>
              <a:t>            		</a:t>
            </a:r>
            <a:endParaRPr lang="en-US" altLang="en-US" b="1" dirty="0">
              <a:latin typeface="Georgia" panose="02040502050405020303" pitchFamily="18" charset="0"/>
            </a:endParaRPr>
          </a:p>
        </p:txBody>
      </p:sp>
      <p:sp>
        <p:nvSpPr>
          <p:cNvPr id="40964" name="Rectangle 9">
            <a:extLst>
              <a:ext uri="{FF2B5EF4-FFF2-40B4-BE49-F238E27FC236}">
                <a16:creationId xmlns:a16="http://schemas.microsoft.com/office/drawing/2014/main" id="{DD601DC1-C5EA-6401-C676-7ED2D069C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4351" y="2761607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rbel" panose="020B0503020204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A6109AB-3928-7CC1-36DF-971098662D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773096"/>
              </p:ext>
            </p:extLst>
          </p:nvPr>
        </p:nvGraphicFramePr>
        <p:xfrm>
          <a:off x="1943100" y="2324101"/>
          <a:ext cx="8274050" cy="3708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80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8200"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Steps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Georgia" pitchFamily="18" charset="0"/>
                        </a:rPr>
                        <a:t>Ammonium chloride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755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1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US" sz="1800" dirty="0">
                        <a:latin typeface="Georgia" pitchFamily="18" charset="0"/>
                      </a:endParaRPr>
                    </a:p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2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3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eorgia" pitchFamily="18" charset="0"/>
                        </a:rPr>
                        <a:t>3</a:t>
                      </a:r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SG" sz="1800" dirty="0">
                        <a:latin typeface="Georgia" pitchFamily="18" charset="0"/>
                      </a:endParaRPr>
                    </a:p>
                  </a:txBody>
                  <a:tcPr marL="91428" marR="91428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DFCE3FF4-FC28-540A-F57C-D03DDBA2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2797175"/>
            <a:ext cx="4994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symbols of the elements and put their respective valencies below the symbols.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96E1EF-BEB5-63C6-FF58-952E17BA3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7813" y="2870201"/>
            <a:ext cx="7572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NH</a:t>
            </a:r>
            <a:r>
              <a:rPr lang="en-US" altLang="en-US" sz="2400" b="1" baseline="-25000" dirty="0">
                <a:solidFill>
                  <a:schemeClr val="tx1"/>
                </a:solidFill>
                <a:latin typeface="+mn-lt"/>
              </a:rPr>
              <a:t>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07C26F-F4DB-3EA7-FAE9-CBDCD9ED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8059" y="2870200"/>
            <a:ext cx="885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Cl</a:t>
            </a:r>
            <a:endParaRPr lang="en-US" altLang="en-US" sz="2400" b="1" baseline="-25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E0DF8E-D525-5066-68C0-CA72886D7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0826" y="3746501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65407C-CD89-35BB-8E0F-5D8721C5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562" y="3754439"/>
            <a:ext cx="709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A1CFED-9210-D246-8554-5319BFF1397A}"/>
              </a:ext>
            </a:extLst>
          </p:cNvPr>
          <p:cNvCxnSpPr/>
          <p:nvPr/>
        </p:nvCxnSpPr>
        <p:spPr>
          <a:xfrm flipH="1" flipV="1">
            <a:off x="8361363" y="3330575"/>
            <a:ext cx="793750" cy="4826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3FFFC0-1F40-6B24-9A55-C8F4AA5790AC}"/>
              </a:ext>
            </a:extLst>
          </p:cNvPr>
          <p:cNvCxnSpPr/>
          <p:nvPr/>
        </p:nvCxnSpPr>
        <p:spPr>
          <a:xfrm flipV="1">
            <a:off x="8397875" y="3305175"/>
            <a:ext cx="757238" cy="508000"/>
          </a:xfrm>
          <a:prstGeom prst="straightConnector1">
            <a:avLst/>
          </a:prstGeom>
          <a:ln w="381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D228307-B34E-8A12-F911-84D74FEED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4519613"/>
            <a:ext cx="49942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Criss-cross the valencies so that each valency now belongs to the other element.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6D9DC2-5071-D697-211F-52C95B1F6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8115" y="4523324"/>
            <a:ext cx="2278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(NH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)</a:t>
            </a:r>
            <a:r>
              <a:rPr lang="en-US" altLang="en-US" sz="3200" b="1" baseline="-25000" dirty="0">
                <a:solidFill>
                  <a:schemeClr val="tx1"/>
                </a:solidFill>
              </a:rPr>
              <a:t>1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Cl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10E221-C42E-AE41-7CA9-A49065276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2689" y="5327650"/>
            <a:ext cx="4994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Write the formula and simplify if you can.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03E9C5-06AE-CCE6-5E62-D2EAF7F58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7163" y="5327650"/>
            <a:ext cx="2101850" cy="913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2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2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 sz="2000"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Wingdings 2" panose="05020102010507070707" pitchFamily="18" charset="2"/>
              <a:buChar char=""/>
              <a:defRPr>
                <a:solidFill>
                  <a:srgbClr val="174576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3200" b="1" dirty="0">
                <a:solidFill>
                  <a:prstClr val="black"/>
                </a:solidFill>
                <a:latin typeface="Aptos" panose="02110004020202020204"/>
                <a:ea typeface="+mn-ea"/>
              </a:rPr>
              <a:t> 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NH</a:t>
            </a:r>
            <a:r>
              <a:rPr lang="en-US" altLang="en-US" sz="3200" b="1" baseline="-25000" dirty="0">
                <a:solidFill>
                  <a:schemeClr val="tx1"/>
                </a:solidFill>
                <a:latin typeface="+mn-lt"/>
              </a:rPr>
              <a:t>4</a:t>
            </a:r>
            <a:r>
              <a:rPr lang="en-US" altLang="en-US" sz="3200" b="1" dirty="0">
                <a:solidFill>
                  <a:schemeClr val="tx1"/>
                </a:solidFill>
                <a:latin typeface="+mn-lt"/>
              </a:rPr>
              <a:t>Cl</a:t>
            </a:r>
            <a:endParaRPr lang="en-US" altLang="en-US" sz="3200" b="1" baseline="-25000" dirty="0">
              <a:solidFill>
                <a:schemeClr val="tx1"/>
              </a:solidFill>
              <a:latin typeface="+mn-lt"/>
            </a:endParaRPr>
          </a:p>
          <a:p>
            <a:pPr lvl="0" algn="ctr">
              <a:spcBef>
                <a:spcPct val="0"/>
              </a:spcBef>
              <a:buClrTx/>
              <a:buSzTx/>
              <a:buNone/>
            </a:pPr>
            <a:endParaRPr lang="en-US" altLang="en-US" sz="3200" b="1" baseline="-25000" dirty="0">
              <a:solidFill>
                <a:prstClr val="black"/>
              </a:solidFill>
              <a:latin typeface="Aptos" panose="02110004020202020204"/>
              <a:ea typeface="+mn-ea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721AF2-631D-122C-3DFC-1804D46D6C11}"/>
              </a:ext>
            </a:extLst>
          </p:cNvPr>
          <p:cNvSpPr/>
          <p:nvPr/>
        </p:nvSpPr>
        <p:spPr>
          <a:xfrm>
            <a:off x="104614" y="65868"/>
            <a:ext cx="11987939" cy="670689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93B29-8896-C9E8-6777-F96CE816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056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1" grpId="0"/>
      <p:bldP spid="22" grpId="0"/>
      <p:bldP spid="23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249B5-B13F-720F-0C6F-0EB091CF6EB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486275" y="1919287"/>
            <a:ext cx="3219450" cy="3019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246A17-6017-A66E-5883-057968AA0560}"/>
              </a:ext>
            </a:extLst>
          </p:cNvPr>
          <p:cNvSpPr/>
          <p:nvPr/>
        </p:nvSpPr>
        <p:spPr>
          <a:xfrm>
            <a:off x="193040" y="152400"/>
            <a:ext cx="11805920" cy="65328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1CCDA4-518D-1EF5-C4A1-41179F8A9A25}"/>
              </a:ext>
            </a:extLst>
          </p:cNvPr>
          <p:cNvSpPr txBox="1"/>
          <p:nvPr/>
        </p:nvSpPr>
        <p:spPr>
          <a:xfrm>
            <a:off x="375920" y="447040"/>
            <a:ext cx="9072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1B10AC"/>
                </a:solidFill>
              </a:rPr>
              <a:t>Naming Chemical Formulas (Ionic compounds)</a:t>
            </a:r>
            <a:endParaRPr lang="en-CA" sz="3200" b="1" dirty="0">
              <a:solidFill>
                <a:srgbClr val="1B10AC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D40F4FE-C395-959A-51BC-3D623E8CD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22</a:t>
            </a:fld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7ED8CF-30A8-8AFD-6905-446FD7BC2B43}"/>
              </a:ext>
            </a:extLst>
          </p:cNvPr>
          <p:cNvSpPr txBox="1"/>
          <p:nvPr/>
        </p:nvSpPr>
        <p:spPr>
          <a:xfrm>
            <a:off x="457200" y="1371302"/>
            <a:ext cx="108681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</a:rPr>
              <a:t>Summary:</a:t>
            </a:r>
            <a:r>
              <a:rPr lang="en-GB" sz="2800" b="1" dirty="0"/>
              <a:t> Use </a:t>
            </a:r>
            <a:r>
              <a:rPr lang="en-GB" sz="2800" b="1" dirty="0" err="1"/>
              <a:t>valencies</a:t>
            </a:r>
            <a:r>
              <a:rPr lang="en-GB" sz="2800" b="1" dirty="0"/>
              <a:t> to help determine correct ionic formulas</a:t>
            </a:r>
          </a:p>
          <a:p>
            <a:endParaRPr lang="en-US" sz="2800" b="1" dirty="0"/>
          </a:p>
          <a:p>
            <a:pPr algn="ctr"/>
            <a:r>
              <a:rPr lang="en-US" sz="2800" b="1" dirty="0"/>
              <a:t>Group	1	2	3	4	5	6	7	8</a:t>
            </a:r>
          </a:p>
          <a:p>
            <a:pPr algn="ctr"/>
            <a:r>
              <a:rPr lang="en-US" sz="2800" b="1" dirty="0"/>
              <a:t>Valency	</a:t>
            </a:r>
            <a:r>
              <a:rPr lang="en-US" sz="2800" b="1" dirty="0">
                <a:solidFill>
                  <a:srgbClr val="FF0000"/>
                </a:solidFill>
              </a:rPr>
              <a:t>1	2	3	4	3	2	1	0</a:t>
            </a: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/>
              <a:t>Don’t forget to memorize the top seven or eight </a:t>
            </a:r>
            <a:r>
              <a:rPr lang="en-US" sz="2800" b="1" dirty="0">
                <a:solidFill>
                  <a:srgbClr val="C00000"/>
                </a:solidFill>
              </a:rPr>
              <a:t>polyatomic ions </a:t>
            </a:r>
            <a:r>
              <a:rPr lang="en-US" sz="2800" b="1" dirty="0"/>
              <a:t>and their charges. It is the absolute charge on these ions that determine their valency!!</a:t>
            </a:r>
          </a:p>
          <a:p>
            <a:endParaRPr lang="en-US" sz="2800" b="1" dirty="0"/>
          </a:p>
          <a:p>
            <a:r>
              <a:rPr lang="en-US" sz="2800" b="1" dirty="0"/>
              <a:t>Use the </a:t>
            </a:r>
            <a:r>
              <a:rPr lang="en-US" sz="2800" b="1" dirty="0">
                <a:solidFill>
                  <a:srgbClr val="C00000"/>
                </a:solidFill>
              </a:rPr>
              <a:t>Criss-Cross method </a:t>
            </a:r>
            <a:r>
              <a:rPr lang="en-US" sz="2800" b="1" dirty="0"/>
              <a:t>to help write formulas for ionic substances.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22391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080D50-B597-C73C-401C-57D98722F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B5CE7-30D0-4040-8DF5-F0AFE66AA5FE}" type="slidenum">
              <a:rPr lang="en-CA" smtClean="0"/>
              <a:t>23</a:t>
            </a:fld>
            <a:endParaRPr lang="en-CA"/>
          </a:p>
        </p:txBody>
      </p:sp>
      <p:pic>
        <p:nvPicPr>
          <p:cNvPr id="5" name="Video 4" title="Chemical Compounds">
            <a:hlinkClick r:id="" action="ppaction://media"/>
            <a:extLst>
              <a:ext uri="{FF2B5EF4-FFF2-40B4-BE49-F238E27FC236}">
                <a16:creationId xmlns:a16="http://schemas.microsoft.com/office/drawing/2014/main" id="{A02211C6-F4C6-78D3-00BA-49245724E4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7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1587</TotalTime>
  <Words>1482</Words>
  <Application>Microsoft Office PowerPoint</Application>
  <PresentationFormat>Widescreen</PresentationFormat>
  <Paragraphs>451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MS PGothic</vt:lpstr>
      <vt:lpstr>Aptos</vt:lpstr>
      <vt:lpstr>Aptos Display</vt:lpstr>
      <vt:lpstr>Arial</vt:lpstr>
      <vt:lpstr>Georgia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Before we can start naming compounds, you have some memory work to do…</vt:lpstr>
      <vt:lpstr>PowerPoint Presentation</vt:lpstr>
      <vt:lpstr>Ionic Compounds</vt:lpstr>
      <vt:lpstr>PowerPoint Presentation</vt:lpstr>
      <vt:lpstr>PowerPoint Presentation</vt:lpstr>
      <vt:lpstr>Criss-Cross Method for naming Ionic Substances</vt:lpstr>
      <vt:lpstr>Criss-Cross Method for naming Ionic Substances</vt:lpstr>
      <vt:lpstr>Criss-Cross Method for naming Ionic Substances</vt:lpstr>
      <vt:lpstr>Criss-Cross Method for naming Ionic Substances</vt:lpstr>
      <vt:lpstr>Now let’s write some formulas using polyatomic ions</vt:lpstr>
      <vt:lpstr>PowerPoint Presentation</vt:lpstr>
      <vt:lpstr>Now let’s write some formulas using polyatomic ions</vt:lpstr>
      <vt:lpstr>Now let’s write some formulas using polyatomic ions</vt:lpstr>
      <vt:lpstr>Now let’s write some formulas using polyatomic 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Damon McDonald</dc:creator>
  <cp:lastModifiedBy>Damon McDonald</cp:lastModifiedBy>
  <cp:revision>1</cp:revision>
  <dcterms:created xsi:type="dcterms:W3CDTF">2024-03-03T16:19:21Z</dcterms:created>
  <dcterms:modified xsi:type="dcterms:W3CDTF">2026-09-10T05:02:21Z</dcterms:modified>
</cp:coreProperties>
</file>